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0" r:id="rId4"/>
    <p:sldId id="271" r:id="rId5"/>
    <p:sldId id="261" r:id="rId6"/>
    <p:sldId id="296" r:id="rId7"/>
    <p:sldId id="287" r:id="rId8"/>
    <p:sldId id="309" r:id="rId9"/>
    <p:sldId id="295" r:id="rId10"/>
    <p:sldId id="313" r:id="rId11"/>
    <p:sldId id="316" r:id="rId12"/>
    <p:sldId id="282" r:id="rId13"/>
    <p:sldId id="291" r:id="rId14"/>
    <p:sldId id="276" r:id="rId15"/>
    <p:sldId id="278" r:id="rId16"/>
    <p:sldId id="301" r:id="rId17"/>
    <p:sldId id="317" r:id="rId18"/>
    <p:sldId id="318" r:id="rId19"/>
    <p:sldId id="293" r:id="rId20"/>
    <p:sldId id="269" r:id="rId21"/>
    <p:sldId id="322" r:id="rId22"/>
    <p:sldId id="286" r:id="rId23"/>
    <p:sldId id="305" r:id="rId24"/>
    <p:sldId id="288" r:id="rId25"/>
    <p:sldId id="304" r:id="rId26"/>
    <p:sldId id="260" r:id="rId27"/>
    <p:sldId id="277" r:id="rId28"/>
    <p:sldId id="306" r:id="rId29"/>
    <p:sldId id="290" r:id="rId30"/>
    <p:sldId id="289" r:id="rId31"/>
    <p:sldId id="275" r:id="rId32"/>
    <p:sldId id="297" r:id="rId33"/>
    <p:sldId id="299" r:id="rId34"/>
    <p:sldId id="280" r:id="rId35"/>
    <p:sldId id="281" r:id="rId36"/>
    <p:sldId id="279" r:id="rId37"/>
    <p:sldId id="283" r:id="rId38"/>
    <p:sldId id="284" r:id="rId39"/>
    <p:sldId id="285" r:id="rId40"/>
    <p:sldId id="310" r:id="rId41"/>
    <p:sldId id="311" r:id="rId42"/>
    <p:sldId id="312" r:id="rId43"/>
    <p:sldId id="31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86"/>
  </p:normalViewPr>
  <p:slideViewPr>
    <p:cSldViewPr snapToGrid="0" snapToObjects="1">
      <p:cViewPr>
        <p:scale>
          <a:sx n="91" d="100"/>
          <a:sy n="91" d="100"/>
        </p:scale>
        <p:origin x="176"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5DD534-FC86-40A0-AD6C-16CEE5F99637}" type="doc">
      <dgm:prSet loTypeId="urn:microsoft.com/office/officeart/2005/8/layout/equation1" loCatId="relationship" qsTypeId="urn:microsoft.com/office/officeart/2005/8/quickstyle/simple5" qsCatId="simple" csTypeId="urn:microsoft.com/office/officeart/2005/8/colors/accent2_2" csCatId="accent2"/>
      <dgm:spPr/>
      <dgm:t>
        <a:bodyPr/>
        <a:lstStyle/>
        <a:p>
          <a:endParaRPr lang="en-US"/>
        </a:p>
      </dgm:t>
    </dgm:pt>
    <dgm:pt modelId="{1429F9B7-F0D2-4124-96B9-E3DA7DF30416}">
      <dgm:prSet/>
      <dgm:spPr/>
      <dgm:t>
        <a:bodyPr/>
        <a:lstStyle/>
        <a:p>
          <a:r>
            <a:rPr lang="en-US" b="1"/>
            <a:t>About 26K Restaurants in NYC</a:t>
          </a:r>
          <a:endParaRPr lang="en-US"/>
        </a:p>
      </dgm:t>
    </dgm:pt>
    <dgm:pt modelId="{66EFED70-8860-4336-AB83-97A6C61FC58B}" type="parTrans" cxnId="{FB43268B-BBBD-4CEA-BB1B-4D9A8436DFF9}">
      <dgm:prSet/>
      <dgm:spPr/>
      <dgm:t>
        <a:bodyPr/>
        <a:lstStyle/>
        <a:p>
          <a:endParaRPr lang="en-US"/>
        </a:p>
      </dgm:t>
    </dgm:pt>
    <dgm:pt modelId="{8B7FA7A0-7742-479A-A580-F40FBB2BD402}" type="sibTrans" cxnId="{FB43268B-BBBD-4CEA-BB1B-4D9A8436DFF9}">
      <dgm:prSet/>
      <dgm:spPr/>
      <dgm:t>
        <a:bodyPr/>
        <a:lstStyle/>
        <a:p>
          <a:endParaRPr lang="en-US"/>
        </a:p>
      </dgm:t>
    </dgm:pt>
    <dgm:pt modelId="{F8FE2605-E824-4A70-9D32-7B4AB7464A80}">
      <dgm:prSet/>
      <dgm:spPr/>
      <dgm:t>
        <a:bodyPr/>
        <a:lstStyle/>
        <a:p>
          <a:r>
            <a:rPr lang="en-US" b="1"/>
            <a:t>About  100  Inspectors</a:t>
          </a:r>
          <a:endParaRPr lang="en-US"/>
        </a:p>
      </dgm:t>
    </dgm:pt>
    <dgm:pt modelId="{7409C795-D146-4B96-BDF8-652CAA25FD05}" type="parTrans" cxnId="{0423D04A-1309-48DD-9B43-A5CF747159C9}">
      <dgm:prSet/>
      <dgm:spPr/>
      <dgm:t>
        <a:bodyPr/>
        <a:lstStyle/>
        <a:p>
          <a:endParaRPr lang="en-US"/>
        </a:p>
      </dgm:t>
    </dgm:pt>
    <dgm:pt modelId="{B07989AA-F57E-47F7-824B-CA27B9652686}" type="sibTrans" cxnId="{0423D04A-1309-48DD-9B43-A5CF747159C9}">
      <dgm:prSet/>
      <dgm:spPr/>
      <dgm:t>
        <a:bodyPr/>
        <a:lstStyle/>
        <a:p>
          <a:endParaRPr lang="en-US"/>
        </a:p>
      </dgm:t>
    </dgm:pt>
    <dgm:pt modelId="{56170875-BEEC-394E-A4F4-4506F9683B99}" type="pres">
      <dgm:prSet presAssocID="{AA5DD534-FC86-40A0-AD6C-16CEE5F99637}" presName="linearFlow" presStyleCnt="0">
        <dgm:presLayoutVars>
          <dgm:dir/>
          <dgm:resizeHandles val="exact"/>
        </dgm:presLayoutVars>
      </dgm:prSet>
      <dgm:spPr/>
    </dgm:pt>
    <dgm:pt modelId="{E1D11F73-A91B-1648-A2FA-0040622FAD0E}" type="pres">
      <dgm:prSet presAssocID="{1429F9B7-F0D2-4124-96B9-E3DA7DF30416}" presName="node" presStyleLbl="node1" presStyleIdx="0" presStyleCnt="2">
        <dgm:presLayoutVars>
          <dgm:bulletEnabled val="1"/>
        </dgm:presLayoutVars>
      </dgm:prSet>
      <dgm:spPr/>
    </dgm:pt>
    <dgm:pt modelId="{CC28FBDD-E154-424C-8059-19E9569C4A27}" type="pres">
      <dgm:prSet presAssocID="{8B7FA7A0-7742-479A-A580-F40FBB2BD402}" presName="spacerL" presStyleCnt="0"/>
      <dgm:spPr/>
    </dgm:pt>
    <dgm:pt modelId="{94493F8E-0F0C-CE41-A62C-5226B4FB043C}" type="pres">
      <dgm:prSet presAssocID="{8B7FA7A0-7742-479A-A580-F40FBB2BD402}" presName="sibTrans" presStyleLbl="sibTrans2D1" presStyleIdx="0" presStyleCnt="1"/>
      <dgm:spPr/>
    </dgm:pt>
    <dgm:pt modelId="{B00A08AD-7541-8442-92B8-977D327C7455}" type="pres">
      <dgm:prSet presAssocID="{8B7FA7A0-7742-479A-A580-F40FBB2BD402}" presName="spacerR" presStyleCnt="0"/>
      <dgm:spPr/>
    </dgm:pt>
    <dgm:pt modelId="{B0639A02-1DAE-ED4A-A748-103229DDDB72}" type="pres">
      <dgm:prSet presAssocID="{F8FE2605-E824-4A70-9D32-7B4AB7464A80}" presName="node" presStyleLbl="node1" presStyleIdx="1" presStyleCnt="2">
        <dgm:presLayoutVars>
          <dgm:bulletEnabled val="1"/>
        </dgm:presLayoutVars>
      </dgm:prSet>
      <dgm:spPr/>
    </dgm:pt>
  </dgm:ptLst>
  <dgm:cxnLst>
    <dgm:cxn modelId="{1ABC7427-593F-754B-A1B2-FCDC486C4F84}" type="presOf" srcId="{8B7FA7A0-7742-479A-A580-F40FBB2BD402}" destId="{94493F8E-0F0C-CE41-A62C-5226B4FB043C}" srcOrd="0" destOrd="0" presId="urn:microsoft.com/office/officeart/2005/8/layout/equation1"/>
    <dgm:cxn modelId="{0423D04A-1309-48DD-9B43-A5CF747159C9}" srcId="{AA5DD534-FC86-40A0-AD6C-16CEE5F99637}" destId="{F8FE2605-E824-4A70-9D32-7B4AB7464A80}" srcOrd="1" destOrd="0" parTransId="{7409C795-D146-4B96-BDF8-652CAA25FD05}" sibTransId="{B07989AA-F57E-47F7-824B-CA27B9652686}"/>
    <dgm:cxn modelId="{FB43268B-BBBD-4CEA-BB1B-4D9A8436DFF9}" srcId="{AA5DD534-FC86-40A0-AD6C-16CEE5F99637}" destId="{1429F9B7-F0D2-4124-96B9-E3DA7DF30416}" srcOrd="0" destOrd="0" parTransId="{66EFED70-8860-4336-AB83-97A6C61FC58B}" sibTransId="{8B7FA7A0-7742-479A-A580-F40FBB2BD402}"/>
    <dgm:cxn modelId="{97C45F8C-7300-704F-8C84-7DA79FA2DA12}" type="presOf" srcId="{F8FE2605-E824-4A70-9D32-7B4AB7464A80}" destId="{B0639A02-1DAE-ED4A-A748-103229DDDB72}" srcOrd="0" destOrd="0" presId="urn:microsoft.com/office/officeart/2005/8/layout/equation1"/>
    <dgm:cxn modelId="{0E32C0DF-AD93-874A-AA3C-9779703C66B3}" type="presOf" srcId="{AA5DD534-FC86-40A0-AD6C-16CEE5F99637}" destId="{56170875-BEEC-394E-A4F4-4506F9683B99}" srcOrd="0" destOrd="0" presId="urn:microsoft.com/office/officeart/2005/8/layout/equation1"/>
    <dgm:cxn modelId="{C40FECEF-AD2F-074E-AB51-F2DD423C10AB}" type="presOf" srcId="{1429F9B7-F0D2-4124-96B9-E3DA7DF30416}" destId="{E1D11F73-A91B-1648-A2FA-0040622FAD0E}" srcOrd="0" destOrd="0" presId="urn:microsoft.com/office/officeart/2005/8/layout/equation1"/>
    <dgm:cxn modelId="{9EDDF346-6FC0-EE40-A1E0-E2E931B74A73}" type="presParOf" srcId="{56170875-BEEC-394E-A4F4-4506F9683B99}" destId="{E1D11F73-A91B-1648-A2FA-0040622FAD0E}" srcOrd="0" destOrd="0" presId="urn:microsoft.com/office/officeart/2005/8/layout/equation1"/>
    <dgm:cxn modelId="{32AF7E67-EC5D-714B-8051-B14CF17C8519}" type="presParOf" srcId="{56170875-BEEC-394E-A4F4-4506F9683B99}" destId="{CC28FBDD-E154-424C-8059-19E9569C4A27}" srcOrd="1" destOrd="0" presId="urn:microsoft.com/office/officeart/2005/8/layout/equation1"/>
    <dgm:cxn modelId="{5F292AB8-E8FA-A248-BFDA-D4C37C983D89}" type="presParOf" srcId="{56170875-BEEC-394E-A4F4-4506F9683B99}" destId="{94493F8E-0F0C-CE41-A62C-5226B4FB043C}" srcOrd="2" destOrd="0" presId="urn:microsoft.com/office/officeart/2005/8/layout/equation1"/>
    <dgm:cxn modelId="{07491F62-BD85-A14B-B0DA-A27FBFAA70C2}" type="presParOf" srcId="{56170875-BEEC-394E-A4F4-4506F9683B99}" destId="{B00A08AD-7541-8442-92B8-977D327C7455}" srcOrd="3" destOrd="0" presId="urn:microsoft.com/office/officeart/2005/8/layout/equation1"/>
    <dgm:cxn modelId="{E418DCC8-8373-C448-B6F4-D7D97312F3BD}" type="presParOf" srcId="{56170875-BEEC-394E-A4F4-4506F9683B99}" destId="{B0639A02-1DAE-ED4A-A748-103229DDDB72}" srcOrd="4" destOrd="0" presId="urn:microsoft.com/office/officeart/2005/8/layout/equati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BAFC51-FF37-4A93-8306-CB858CB6B8B9}"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106F47A-28BC-440D-964F-2013FA6FD0D8}">
      <dgm:prSet custT="1"/>
      <dgm:spPr/>
      <dgm:t>
        <a:bodyPr/>
        <a:lstStyle/>
        <a:p>
          <a:r>
            <a:rPr lang="en-US" sz="2000" b="1" dirty="0"/>
            <a:t>Since restaurants don’t have the same number of inspections, there will be missing values.</a:t>
          </a:r>
        </a:p>
      </dgm:t>
    </dgm:pt>
    <dgm:pt modelId="{7CA8EDF0-CCE2-4028-AF97-A958D48FF205}" type="parTrans" cxnId="{5DA138BF-F22A-4313-87D4-0FB6BCA6E086}">
      <dgm:prSet/>
      <dgm:spPr/>
      <dgm:t>
        <a:bodyPr/>
        <a:lstStyle/>
        <a:p>
          <a:endParaRPr lang="en-US"/>
        </a:p>
      </dgm:t>
    </dgm:pt>
    <dgm:pt modelId="{6CD5FF99-81F9-4F5B-B0A5-1C1CE6AD6BB9}" type="sibTrans" cxnId="{5DA138BF-F22A-4313-87D4-0FB6BCA6E086}">
      <dgm:prSet phldrT="1"/>
      <dgm:spPr/>
      <dgm:t>
        <a:bodyPr/>
        <a:lstStyle/>
        <a:p>
          <a:endParaRPr lang="en-US"/>
        </a:p>
      </dgm:t>
    </dgm:pt>
    <dgm:pt modelId="{5289DBCB-E9EE-4EF5-AF1A-183B2E0677ED}">
      <dgm:prSet custT="1"/>
      <dgm:spPr/>
      <dgm:t>
        <a:bodyPr/>
        <a:lstStyle/>
        <a:p>
          <a:r>
            <a:rPr lang="en-US" sz="1900" b="1" dirty="0"/>
            <a:t>I decided to keep the entire dataset and to impute the missing values by the row average of the restaurant own score</a:t>
          </a:r>
          <a:r>
            <a:rPr lang="en-US" sz="1900" dirty="0"/>
            <a:t>.</a:t>
          </a:r>
        </a:p>
      </dgm:t>
    </dgm:pt>
    <dgm:pt modelId="{BA13EC43-5BF0-49D8-AF2A-3A7F4080CF19}" type="parTrans" cxnId="{EF45103E-9FDB-4C99-926D-7E9CB3AE2964}">
      <dgm:prSet/>
      <dgm:spPr/>
      <dgm:t>
        <a:bodyPr/>
        <a:lstStyle/>
        <a:p>
          <a:endParaRPr lang="en-US"/>
        </a:p>
      </dgm:t>
    </dgm:pt>
    <dgm:pt modelId="{3116ECA8-7392-4740-8420-3527DDF8B6BA}" type="sibTrans" cxnId="{EF45103E-9FDB-4C99-926D-7E9CB3AE2964}">
      <dgm:prSet phldrT="2"/>
      <dgm:spPr/>
      <dgm:t>
        <a:bodyPr/>
        <a:lstStyle/>
        <a:p>
          <a:endParaRPr lang="en-US"/>
        </a:p>
      </dgm:t>
    </dgm:pt>
    <dgm:pt modelId="{FCEA661A-F92E-4875-BE88-CB7B3DBB58A8}">
      <dgm:prSet custT="1"/>
      <dgm:spPr/>
      <dgm:t>
        <a:bodyPr/>
        <a:lstStyle/>
        <a:p>
          <a:r>
            <a:rPr lang="en-US" sz="1800" b="1" dirty="0"/>
            <a:t>To preserve the order of inspections, inspections scores should moved to the right if there are missing values in a row</a:t>
          </a:r>
          <a:endParaRPr lang="en-US" sz="1800" dirty="0"/>
        </a:p>
      </dgm:t>
    </dgm:pt>
    <dgm:pt modelId="{35E5B1BD-82E7-4A3A-BCFE-8FF644AE5E58}" type="parTrans" cxnId="{A76167A1-F41D-4C09-9D72-A2AC110C4E5A}">
      <dgm:prSet/>
      <dgm:spPr/>
      <dgm:t>
        <a:bodyPr/>
        <a:lstStyle/>
        <a:p>
          <a:endParaRPr lang="en-US"/>
        </a:p>
      </dgm:t>
    </dgm:pt>
    <dgm:pt modelId="{547D66AD-E501-49B2-8ECD-9171CC3A4B46}" type="sibTrans" cxnId="{A76167A1-F41D-4C09-9D72-A2AC110C4E5A}">
      <dgm:prSet phldrT="3"/>
      <dgm:spPr/>
      <dgm:t>
        <a:bodyPr/>
        <a:lstStyle/>
        <a:p>
          <a:endParaRPr lang="en-US"/>
        </a:p>
      </dgm:t>
    </dgm:pt>
    <dgm:pt modelId="{D14F38E7-C6E3-4177-8B7A-8BF72F2F87B1}">
      <dgm:prSet custT="1"/>
      <dgm:spPr/>
      <dgm:t>
        <a:bodyPr/>
        <a:lstStyle/>
        <a:p>
          <a:r>
            <a:rPr lang="en-US" sz="2000" b="1" dirty="0"/>
            <a:t>Do the imputation of the missing values.</a:t>
          </a:r>
        </a:p>
      </dgm:t>
    </dgm:pt>
    <dgm:pt modelId="{D3C1E322-36B9-4ED8-9C86-AC34B68C9645}" type="parTrans" cxnId="{084E894B-AA70-46AE-AB85-B517EEB9AD80}">
      <dgm:prSet/>
      <dgm:spPr/>
      <dgm:t>
        <a:bodyPr/>
        <a:lstStyle/>
        <a:p>
          <a:endParaRPr lang="en-US"/>
        </a:p>
      </dgm:t>
    </dgm:pt>
    <dgm:pt modelId="{64E5F5B9-CB5F-47A8-A1E9-9EA2CFAB8635}" type="sibTrans" cxnId="{084E894B-AA70-46AE-AB85-B517EEB9AD80}">
      <dgm:prSet phldrT="4"/>
      <dgm:spPr/>
      <dgm:t>
        <a:bodyPr/>
        <a:lstStyle/>
        <a:p>
          <a:endParaRPr lang="en-US"/>
        </a:p>
      </dgm:t>
    </dgm:pt>
    <dgm:pt modelId="{5F35E1BD-6F47-8348-8E60-914597C77D4C}" type="pres">
      <dgm:prSet presAssocID="{40BAFC51-FF37-4A93-8306-CB858CB6B8B9}" presName="Name0" presStyleCnt="0">
        <dgm:presLayoutVars>
          <dgm:animLvl val="lvl"/>
          <dgm:resizeHandles val="exact"/>
        </dgm:presLayoutVars>
      </dgm:prSet>
      <dgm:spPr/>
    </dgm:pt>
    <dgm:pt modelId="{0DBC54D8-A199-AB4C-B42C-8AEF7F929133}" type="pres">
      <dgm:prSet presAssocID="{D106F47A-28BC-440D-964F-2013FA6FD0D8}" presName="compositeNode" presStyleCnt="0">
        <dgm:presLayoutVars>
          <dgm:bulletEnabled val="1"/>
        </dgm:presLayoutVars>
      </dgm:prSet>
      <dgm:spPr/>
    </dgm:pt>
    <dgm:pt modelId="{1EE0B003-142C-CB40-A32C-7BF74B7D773D}" type="pres">
      <dgm:prSet presAssocID="{D106F47A-28BC-440D-964F-2013FA6FD0D8}" presName="bgRect" presStyleLbl="alignNode1" presStyleIdx="0" presStyleCnt="4" custScaleY="123736"/>
      <dgm:spPr/>
    </dgm:pt>
    <dgm:pt modelId="{1EAFEA15-180D-6540-9FE3-D9D74DA10A5F}" type="pres">
      <dgm:prSet presAssocID="{6CD5FF99-81F9-4F5B-B0A5-1C1CE6AD6BB9}" presName="sibTransNodeRect" presStyleLbl="alignNode1" presStyleIdx="0" presStyleCnt="4">
        <dgm:presLayoutVars>
          <dgm:chMax val="0"/>
          <dgm:bulletEnabled val="1"/>
        </dgm:presLayoutVars>
      </dgm:prSet>
      <dgm:spPr/>
    </dgm:pt>
    <dgm:pt modelId="{D796DE8E-5CDB-AD4A-B2A9-53BD992912B7}" type="pres">
      <dgm:prSet presAssocID="{D106F47A-28BC-440D-964F-2013FA6FD0D8}" presName="nodeRect" presStyleLbl="alignNode1" presStyleIdx="0" presStyleCnt="4">
        <dgm:presLayoutVars>
          <dgm:bulletEnabled val="1"/>
        </dgm:presLayoutVars>
      </dgm:prSet>
      <dgm:spPr/>
    </dgm:pt>
    <dgm:pt modelId="{7FAF9776-C945-F444-B0D4-5B23843B2253}" type="pres">
      <dgm:prSet presAssocID="{6CD5FF99-81F9-4F5B-B0A5-1C1CE6AD6BB9}" presName="sibTrans" presStyleCnt="0"/>
      <dgm:spPr/>
    </dgm:pt>
    <dgm:pt modelId="{6E7FC7A4-B64F-AD48-84F7-88345FCEAE1A}" type="pres">
      <dgm:prSet presAssocID="{5289DBCB-E9EE-4EF5-AF1A-183B2E0677ED}" presName="compositeNode" presStyleCnt="0">
        <dgm:presLayoutVars>
          <dgm:bulletEnabled val="1"/>
        </dgm:presLayoutVars>
      </dgm:prSet>
      <dgm:spPr/>
    </dgm:pt>
    <dgm:pt modelId="{888BE5F4-F8F4-B841-9047-C71F95696AD0}" type="pres">
      <dgm:prSet presAssocID="{5289DBCB-E9EE-4EF5-AF1A-183B2E0677ED}" presName="bgRect" presStyleLbl="alignNode1" presStyleIdx="1" presStyleCnt="4" custScaleY="123736"/>
      <dgm:spPr/>
    </dgm:pt>
    <dgm:pt modelId="{3E53972E-FEEE-7D48-976D-9E139B950DBB}" type="pres">
      <dgm:prSet presAssocID="{3116ECA8-7392-4740-8420-3527DDF8B6BA}" presName="sibTransNodeRect" presStyleLbl="alignNode1" presStyleIdx="1" presStyleCnt="4">
        <dgm:presLayoutVars>
          <dgm:chMax val="0"/>
          <dgm:bulletEnabled val="1"/>
        </dgm:presLayoutVars>
      </dgm:prSet>
      <dgm:spPr/>
    </dgm:pt>
    <dgm:pt modelId="{A964A777-0AC9-6F47-9A62-3063E5C9212C}" type="pres">
      <dgm:prSet presAssocID="{5289DBCB-E9EE-4EF5-AF1A-183B2E0677ED}" presName="nodeRect" presStyleLbl="alignNode1" presStyleIdx="1" presStyleCnt="4">
        <dgm:presLayoutVars>
          <dgm:bulletEnabled val="1"/>
        </dgm:presLayoutVars>
      </dgm:prSet>
      <dgm:spPr/>
    </dgm:pt>
    <dgm:pt modelId="{7658AF04-B7D9-EB49-92DC-56E17C961670}" type="pres">
      <dgm:prSet presAssocID="{3116ECA8-7392-4740-8420-3527DDF8B6BA}" presName="sibTrans" presStyleCnt="0"/>
      <dgm:spPr/>
    </dgm:pt>
    <dgm:pt modelId="{8CA1C549-A611-9B44-9C58-CA9EC8EA41BD}" type="pres">
      <dgm:prSet presAssocID="{FCEA661A-F92E-4875-BE88-CB7B3DBB58A8}" presName="compositeNode" presStyleCnt="0">
        <dgm:presLayoutVars>
          <dgm:bulletEnabled val="1"/>
        </dgm:presLayoutVars>
      </dgm:prSet>
      <dgm:spPr/>
    </dgm:pt>
    <dgm:pt modelId="{EEADD3D3-F0D4-2941-98D0-ADD2A60D8130}" type="pres">
      <dgm:prSet presAssocID="{FCEA661A-F92E-4875-BE88-CB7B3DBB58A8}" presName="bgRect" presStyleLbl="alignNode1" presStyleIdx="2" presStyleCnt="4" custScaleY="123736"/>
      <dgm:spPr/>
    </dgm:pt>
    <dgm:pt modelId="{332CDC4F-9E96-CD49-883D-A78B80E7D40B}" type="pres">
      <dgm:prSet presAssocID="{547D66AD-E501-49B2-8ECD-9171CC3A4B46}" presName="sibTransNodeRect" presStyleLbl="alignNode1" presStyleIdx="2" presStyleCnt="4">
        <dgm:presLayoutVars>
          <dgm:chMax val="0"/>
          <dgm:bulletEnabled val="1"/>
        </dgm:presLayoutVars>
      </dgm:prSet>
      <dgm:spPr/>
    </dgm:pt>
    <dgm:pt modelId="{568C15FB-929B-7F4F-A12F-3F27269BA7E6}" type="pres">
      <dgm:prSet presAssocID="{FCEA661A-F92E-4875-BE88-CB7B3DBB58A8}" presName="nodeRect" presStyleLbl="alignNode1" presStyleIdx="2" presStyleCnt="4">
        <dgm:presLayoutVars>
          <dgm:bulletEnabled val="1"/>
        </dgm:presLayoutVars>
      </dgm:prSet>
      <dgm:spPr/>
    </dgm:pt>
    <dgm:pt modelId="{44B8124A-A1E5-3547-9566-A77920C9F4B8}" type="pres">
      <dgm:prSet presAssocID="{547D66AD-E501-49B2-8ECD-9171CC3A4B46}" presName="sibTrans" presStyleCnt="0"/>
      <dgm:spPr/>
    </dgm:pt>
    <dgm:pt modelId="{58454F24-6402-FC49-9F1A-96ABC29B6B9F}" type="pres">
      <dgm:prSet presAssocID="{D14F38E7-C6E3-4177-8B7A-8BF72F2F87B1}" presName="compositeNode" presStyleCnt="0">
        <dgm:presLayoutVars>
          <dgm:bulletEnabled val="1"/>
        </dgm:presLayoutVars>
      </dgm:prSet>
      <dgm:spPr/>
    </dgm:pt>
    <dgm:pt modelId="{F0553716-CF79-C44A-AEB6-514FA037BA9A}" type="pres">
      <dgm:prSet presAssocID="{D14F38E7-C6E3-4177-8B7A-8BF72F2F87B1}" presName="bgRect" presStyleLbl="alignNode1" presStyleIdx="3" presStyleCnt="4" custScaleY="123736"/>
      <dgm:spPr/>
    </dgm:pt>
    <dgm:pt modelId="{1DB9F93F-B505-8B4D-A59B-04CC14C59259}" type="pres">
      <dgm:prSet presAssocID="{64E5F5B9-CB5F-47A8-A1E9-9EA2CFAB8635}" presName="sibTransNodeRect" presStyleLbl="alignNode1" presStyleIdx="3" presStyleCnt="4">
        <dgm:presLayoutVars>
          <dgm:chMax val="0"/>
          <dgm:bulletEnabled val="1"/>
        </dgm:presLayoutVars>
      </dgm:prSet>
      <dgm:spPr/>
    </dgm:pt>
    <dgm:pt modelId="{FE436677-FA4D-C84F-83FD-B64C08F949B7}" type="pres">
      <dgm:prSet presAssocID="{D14F38E7-C6E3-4177-8B7A-8BF72F2F87B1}" presName="nodeRect" presStyleLbl="alignNode1" presStyleIdx="3" presStyleCnt="4">
        <dgm:presLayoutVars>
          <dgm:bulletEnabled val="1"/>
        </dgm:presLayoutVars>
      </dgm:prSet>
      <dgm:spPr/>
    </dgm:pt>
  </dgm:ptLst>
  <dgm:cxnLst>
    <dgm:cxn modelId="{BF44D801-4A42-4741-B8E3-569EE813E8CE}" type="presOf" srcId="{547D66AD-E501-49B2-8ECD-9171CC3A4B46}" destId="{332CDC4F-9E96-CD49-883D-A78B80E7D40B}" srcOrd="0" destOrd="0" presId="urn:microsoft.com/office/officeart/2016/7/layout/LinearBlockProcessNumbered"/>
    <dgm:cxn modelId="{60EF3209-315F-D445-8650-6BD1F20BADB9}" type="presOf" srcId="{40BAFC51-FF37-4A93-8306-CB858CB6B8B9}" destId="{5F35E1BD-6F47-8348-8E60-914597C77D4C}" srcOrd="0" destOrd="0" presId="urn:microsoft.com/office/officeart/2016/7/layout/LinearBlockProcessNumbered"/>
    <dgm:cxn modelId="{2857F923-90E2-4E45-B7AD-F115D8ED9CFE}" type="presOf" srcId="{D14F38E7-C6E3-4177-8B7A-8BF72F2F87B1}" destId="{FE436677-FA4D-C84F-83FD-B64C08F949B7}" srcOrd="1" destOrd="0" presId="urn:microsoft.com/office/officeart/2016/7/layout/LinearBlockProcessNumbered"/>
    <dgm:cxn modelId="{EF45103E-9FDB-4C99-926D-7E9CB3AE2964}" srcId="{40BAFC51-FF37-4A93-8306-CB858CB6B8B9}" destId="{5289DBCB-E9EE-4EF5-AF1A-183B2E0677ED}" srcOrd="1" destOrd="0" parTransId="{BA13EC43-5BF0-49D8-AF2A-3A7F4080CF19}" sibTransId="{3116ECA8-7392-4740-8420-3527DDF8B6BA}"/>
    <dgm:cxn modelId="{2B422C43-B49D-2246-9349-DC3055D839AD}" type="presOf" srcId="{D106F47A-28BC-440D-964F-2013FA6FD0D8}" destId="{D796DE8E-5CDB-AD4A-B2A9-53BD992912B7}" srcOrd="1" destOrd="0" presId="urn:microsoft.com/office/officeart/2016/7/layout/LinearBlockProcessNumbered"/>
    <dgm:cxn modelId="{11746C4B-9B65-4349-B23A-6E52E1F05700}" type="presOf" srcId="{5289DBCB-E9EE-4EF5-AF1A-183B2E0677ED}" destId="{A964A777-0AC9-6F47-9A62-3063E5C9212C}" srcOrd="1" destOrd="0" presId="urn:microsoft.com/office/officeart/2016/7/layout/LinearBlockProcessNumbered"/>
    <dgm:cxn modelId="{084E894B-AA70-46AE-AB85-B517EEB9AD80}" srcId="{40BAFC51-FF37-4A93-8306-CB858CB6B8B9}" destId="{D14F38E7-C6E3-4177-8B7A-8BF72F2F87B1}" srcOrd="3" destOrd="0" parTransId="{D3C1E322-36B9-4ED8-9C86-AC34B68C9645}" sibTransId="{64E5F5B9-CB5F-47A8-A1E9-9EA2CFAB8635}"/>
    <dgm:cxn modelId="{FD8DD75F-066B-EB44-992A-5AAB716C8BEA}" type="presOf" srcId="{64E5F5B9-CB5F-47A8-A1E9-9EA2CFAB8635}" destId="{1DB9F93F-B505-8B4D-A59B-04CC14C59259}" srcOrd="0" destOrd="0" presId="urn:microsoft.com/office/officeart/2016/7/layout/LinearBlockProcessNumbered"/>
    <dgm:cxn modelId="{8E06166C-B782-C74B-B84A-11E031771FDA}" type="presOf" srcId="{FCEA661A-F92E-4875-BE88-CB7B3DBB58A8}" destId="{568C15FB-929B-7F4F-A12F-3F27269BA7E6}" srcOrd="1" destOrd="0" presId="urn:microsoft.com/office/officeart/2016/7/layout/LinearBlockProcessNumbered"/>
    <dgm:cxn modelId="{9D3AA187-1498-2C4C-B84F-55B31C24792E}" type="presOf" srcId="{FCEA661A-F92E-4875-BE88-CB7B3DBB58A8}" destId="{EEADD3D3-F0D4-2941-98D0-ADD2A60D8130}" srcOrd="0" destOrd="0" presId="urn:microsoft.com/office/officeart/2016/7/layout/LinearBlockProcessNumbered"/>
    <dgm:cxn modelId="{A6F1A687-82A6-7246-A9FB-8ED60263C87C}" type="presOf" srcId="{5289DBCB-E9EE-4EF5-AF1A-183B2E0677ED}" destId="{888BE5F4-F8F4-B841-9047-C71F95696AD0}" srcOrd="0" destOrd="0" presId="urn:microsoft.com/office/officeart/2016/7/layout/LinearBlockProcessNumbered"/>
    <dgm:cxn modelId="{A8F55D9B-40BB-F34D-B7E1-AA91D006D9B3}" type="presOf" srcId="{D14F38E7-C6E3-4177-8B7A-8BF72F2F87B1}" destId="{F0553716-CF79-C44A-AEB6-514FA037BA9A}" srcOrd="0" destOrd="0" presId="urn:microsoft.com/office/officeart/2016/7/layout/LinearBlockProcessNumbered"/>
    <dgm:cxn modelId="{DE5407A0-9C02-1C44-B138-7DB330E0334F}" type="presOf" srcId="{6CD5FF99-81F9-4F5B-B0A5-1C1CE6AD6BB9}" destId="{1EAFEA15-180D-6540-9FE3-D9D74DA10A5F}" srcOrd="0" destOrd="0" presId="urn:microsoft.com/office/officeart/2016/7/layout/LinearBlockProcessNumbered"/>
    <dgm:cxn modelId="{A76167A1-F41D-4C09-9D72-A2AC110C4E5A}" srcId="{40BAFC51-FF37-4A93-8306-CB858CB6B8B9}" destId="{FCEA661A-F92E-4875-BE88-CB7B3DBB58A8}" srcOrd="2" destOrd="0" parTransId="{35E5B1BD-82E7-4A3A-BCFE-8FF644AE5E58}" sibTransId="{547D66AD-E501-49B2-8ECD-9171CC3A4B46}"/>
    <dgm:cxn modelId="{5DA138BF-F22A-4313-87D4-0FB6BCA6E086}" srcId="{40BAFC51-FF37-4A93-8306-CB858CB6B8B9}" destId="{D106F47A-28BC-440D-964F-2013FA6FD0D8}" srcOrd="0" destOrd="0" parTransId="{7CA8EDF0-CCE2-4028-AF97-A958D48FF205}" sibTransId="{6CD5FF99-81F9-4F5B-B0A5-1C1CE6AD6BB9}"/>
    <dgm:cxn modelId="{41E564D6-4A56-F24F-9C88-297C79A55258}" type="presOf" srcId="{3116ECA8-7392-4740-8420-3527DDF8B6BA}" destId="{3E53972E-FEEE-7D48-976D-9E139B950DBB}" srcOrd="0" destOrd="0" presId="urn:microsoft.com/office/officeart/2016/7/layout/LinearBlockProcessNumbered"/>
    <dgm:cxn modelId="{13732FFB-F8D2-C742-9761-49B11B020C10}" type="presOf" srcId="{D106F47A-28BC-440D-964F-2013FA6FD0D8}" destId="{1EE0B003-142C-CB40-A32C-7BF74B7D773D}" srcOrd="0" destOrd="0" presId="urn:microsoft.com/office/officeart/2016/7/layout/LinearBlockProcessNumbered"/>
    <dgm:cxn modelId="{59302408-CFBD-AA40-88EA-9C3B12E44123}" type="presParOf" srcId="{5F35E1BD-6F47-8348-8E60-914597C77D4C}" destId="{0DBC54D8-A199-AB4C-B42C-8AEF7F929133}" srcOrd="0" destOrd="0" presId="urn:microsoft.com/office/officeart/2016/7/layout/LinearBlockProcessNumbered"/>
    <dgm:cxn modelId="{1B444E0F-66E1-9140-8BB0-C4A1FDF62EBC}" type="presParOf" srcId="{0DBC54D8-A199-AB4C-B42C-8AEF7F929133}" destId="{1EE0B003-142C-CB40-A32C-7BF74B7D773D}" srcOrd="0" destOrd="0" presId="urn:microsoft.com/office/officeart/2016/7/layout/LinearBlockProcessNumbered"/>
    <dgm:cxn modelId="{8FB40A40-1BA3-3C46-954F-D71E286698AD}" type="presParOf" srcId="{0DBC54D8-A199-AB4C-B42C-8AEF7F929133}" destId="{1EAFEA15-180D-6540-9FE3-D9D74DA10A5F}" srcOrd="1" destOrd="0" presId="urn:microsoft.com/office/officeart/2016/7/layout/LinearBlockProcessNumbered"/>
    <dgm:cxn modelId="{AA002418-9FC7-EF47-AB0A-9E227972F803}" type="presParOf" srcId="{0DBC54D8-A199-AB4C-B42C-8AEF7F929133}" destId="{D796DE8E-5CDB-AD4A-B2A9-53BD992912B7}" srcOrd="2" destOrd="0" presId="urn:microsoft.com/office/officeart/2016/7/layout/LinearBlockProcessNumbered"/>
    <dgm:cxn modelId="{160983BA-E36C-7543-AB8F-0EA10794F80F}" type="presParOf" srcId="{5F35E1BD-6F47-8348-8E60-914597C77D4C}" destId="{7FAF9776-C945-F444-B0D4-5B23843B2253}" srcOrd="1" destOrd="0" presId="urn:microsoft.com/office/officeart/2016/7/layout/LinearBlockProcessNumbered"/>
    <dgm:cxn modelId="{2DF48821-7271-3342-AA0A-C0450B8020ED}" type="presParOf" srcId="{5F35E1BD-6F47-8348-8E60-914597C77D4C}" destId="{6E7FC7A4-B64F-AD48-84F7-88345FCEAE1A}" srcOrd="2" destOrd="0" presId="urn:microsoft.com/office/officeart/2016/7/layout/LinearBlockProcessNumbered"/>
    <dgm:cxn modelId="{4B9D4707-61D1-AC4F-BE20-FF31E46C0101}" type="presParOf" srcId="{6E7FC7A4-B64F-AD48-84F7-88345FCEAE1A}" destId="{888BE5F4-F8F4-B841-9047-C71F95696AD0}" srcOrd="0" destOrd="0" presId="urn:microsoft.com/office/officeart/2016/7/layout/LinearBlockProcessNumbered"/>
    <dgm:cxn modelId="{7FC7332B-E6E8-234E-8346-4E968E67796C}" type="presParOf" srcId="{6E7FC7A4-B64F-AD48-84F7-88345FCEAE1A}" destId="{3E53972E-FEEE-7D48-976D-9E139B950DBB}" srcOrd="1" destOrd="0" presId="urn:microsoft.com/office/officeart/2016/7/layout/LinearBlockProcessNumbered"/>
    <dgm:cxn modelId="{F058AFC6-CEDA-BF4D-9602-27ED5A26D00E}" type="presParOf" srcId="{6E7FC7A4-B64F-AD48-84F7-88345FCEAE1A}" destId="{A964A777-0AC9-6F47-9A62-3063E5C9212C}" srcOrd="2" destOrd="0" presId="urn:microsoft.com/office/officeart/2016/7/layout/LinearBlockProcessNumbered"/>
    <dgm:cxn modelId="{0A12F516-A923-C74E-819F-B1856DB161C9}" type="presParOf" srcId="{5F35E1BD-6F47-8348-8E60-914597C77D4C}" destId="{7658AF04-B7D9-EB49-92DC-56E17C961670}" srcOrd="3" destOrd="0" presId="urn:microsoft.com/office/officeart/2016/7/layout/LinearBlockProcessNumbered"/>
    <dgm:cxn modelId="{7DE6D238-C022-064D-80E5-674836A333BC}" type="presParOf" srcId="{5F35E1BD-6F47-8348-8E60-914597C77D4C}" destId="{8CA1C549-A611-9B44-9C58-CA9EC8EA41BD}" srcOrd="4" destOrd="0" presId="urn:microsoft.com/office/officeart/2016/7/layout/LinearBlockProcessNumbered"/>
    <dgm:cxn modelId="{8668107B-E8ED-FB4F-85EF-2863C763B639}" type="presParOf" srcId="{8CA1C549-A611-9B44-9C58-CA9EC8EA41BD}" destId="{EEADD3D3-F0D4-2941-98D0-ADD2A60D8130}" srcOrd="0" destOrd="0" presId="urn:microsoft.com/office/officeart/2016/7/layout/LinearBlockProcessNumbered"/>
    <dgm:cxn modelId="{1D261537-3090-F54C-8B9C-FB71A4405AD4}" type="presParOf" srcId="{8CA1C549-A611-9B44-9C58-CA9EC8EA41BD}" destId="{332CDC4F-9E96-CD49-883D-A78B80E7D40B}" srcOrd="1" destOrd="0" presId="urn:microsoft.com/office/officeart/2016/7/layout/LinearBlockProcessNumbered"/>
    <dgm:cxn modelId="{6B7CDA25-2FC9-7848-A040-3DF45EF74F76}" type="presParOf" srcId="{8CA1C549-A611-9B44-9C58-CA9EC8EA41BD}" destId="{568C15FB-929B-7F4F-A12F-3F27269BA7E6}" srcOrd="2" destOrd="0" presId="urn:microsoft.com/office/officeart/2016/7/layout/LinearBlockProcessNumbered"/>
    <dgm:cxn modelId="{83D0A0CD-76C1-9940-866F-DB21063DE501}" type="presParOf" srcId="{5F35E1BD-6F47-8348-8E60-914597C77D4C}" destId="{44B8124A-A1E5-3547-9566-A77920C9F4B8}" srcOrd="5" destOrd="0" presId="urn:microsoft.com/office/officeart/2016/7/layout/LinearBlockProcessNumbered"/>
    <dgm:cxn modelId="{1090F46A-BE88-6242-BE7F-DE6952F12B06}" type="presParOf" srcId="{5F35E1BD-6F47-8348-8E60-914597C77D4C}" destId="{58454F24-6402-FC49-9F1A-96ABC29B6B9F}" srcOrd="6" destOrd="0" presId="urn:microsoft.com/office/officeart/2016/7/layout/LinearBlockProcessNumbered"/>
    <dgm:cxn modelId="{B6A9C0D1-AA33-A54E-8E52-1E2ADDB66F16}" type="presParOf" srcId="{58454F24-6402-FC49-9F1A-96ABC29B6B9F}" destId="{F0553716-CF79-C44A-AEB6-514FA037BA9A}" srcOrd="0" destOrd="0" presId="urn:microsoft.com/office/officeart/2016/7/layout/LinearBlockProcessNumbered"/>
    <dgm:cxn modelId="{454E8ABD-FA29-CD47-928D-877306DD2ED3}" type="presParOf" srcId="{58454F24-6402-FC49-9F1A-96ABC29B6B9F}" destId="{1DB9F93F-B505-8B4D-A59B-04CC14C59259}" srcOrd="1" destOrd="0" presId="urn:microsoft.com/office/officeart/2016/7/layout/LinearBlockProcessNumbered"/>
    <dgm:cxn modelId="{7F3D33D1-847A-C64B-BFE1-84736CF071B7}" type="presParOf" srcId="{58454F24-6402-FC49-9F1A-96ABC29B6B9F}" destId="{FE436677-FA4D-C84F-83FD-B64C08F949B7}"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967D63-FDBC-48F3-B835-119242919876}"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70E374C8-A83E-4641-B7A0-77DCEADA7F3B}">
      <dgm:prSet custT="1"/>
      <dgm:spPr/>
      <dgm:t>
        <a:bodyPr/>
        <a:lstStyle/>
        <a:p>
          <a:r>
            <a:rPr lang="en-US" sz="2400" b="1" dirty="0"/>
            <a:t>To be able to measure the effectiveness of the process, we will use the last inspection V33 as the target, and use the scores V1 to V32 as input variables, but once the model is built and well tested, we plug V2 to V33 as inputs to the predict the next score.</a:t>
          </a:r>
        </a:p>
      </dgm:t>
    </dgm:pt>
    <dgm:pt modelId="{BD550486-C0AE-441E-9F8A-147558CD19E8}" type="parTrans" cxnId="{B9B052E6-1F8A-4AF6-BBAA-295108887E00}">
      <dgm:prSet/>
      <dgm:spPr/>
      <dgm:t>
        <a:bodyPr/>
        <a:lstStyle/>
        <a:p>
          <a:endParaRPr lang="en-US"/>
        </a:p>
      </dgm:t>
    </dgm:pt>
    <dgm:pt modelId="{CC908043-DA9E-4520-B91F-B9551997C227}" type="sibTrans" cxnId="{B9B052E6-1F8A-4AF6-BBAA-295108887E00}">
      <dgm:prSet phldrT="01" phldr="0"/>
      <dgm:spPr/>
      <dgm:t>
        <a:bodyPr/>
        <a:lstStyle/>
        <a:p>
          <a:endParaRPr lang="en-US"/>
        </a:p>
      </dgm:t>
    </dgm:pt>
    <dgm:pt modelId="{8D965681-B724-4B59-95B6-4C51E37D5783}">
      <dgm:prSet/>
      <dgm:spPr/>
      <dgm:t>
        <a:bodyPr/>
        <a:lstStyle/>
        <a:p>
          <a:r>
            <a:rPr lang="en-US" b="1" dirty="0"/>
            <a:t>Use the rule-based step to retrieve the values of high priority</a:t>
          </a:r>
        </a:p>
      </dgm:t>
    </dgm:pt>
    <dgm:pt modelId="{BA9D5700-D879-4A99-92C9-DD502DE55DE6}" type="parTrans" cxnId="{7CCB7972-A422-4B5C-B26D-5D0E7BEE0456}">
      <dgm:prSet/>
      <dgm:spPr/>
      <dgm:t>
        <a:bodyPr/>
        <a:lstStyle/>
        <a:p>
          <a:endParaRPr lang="en-US"/>
        </a:p>
      </dgm:t>
    </dgm:pt>
    <dgm:pt modelId="{732C1F29-9CDB-4CE2-AD21-9E283CEED4A1}" type="sibTrans" cxnId="{7CCB7972-A422-4B5C-B26D-5D0E7BEE0456}">
      <dgm:prSet phldrT="02" phldr="0"/>
      <dgm:spPr/>
      <dgm:t>
        <a:bodyPr/>
        <a:lstStyle/>
        <a:p>
          <a:endParaRPr lang="en-US"/>
        </a:p>
      </dgm:t>
    </dgm:pt>
    <dgm:pt modelId="{AE9E802F-B1ED-1C4B-80C8-6C74A95D6F2F}" type="pres">
      <dgm:prSet presAssocID="{0B967D63-FDBC-48F3-B835-119242919876}" presName="Name0" presStyleCnt="0">
        <dgm:presLayoutVars>
          <dgm:dir/>
          <dgm:animLvl val="lvl"/>
          <dgm:resizeHandles val="exact"/>
        </dgm:presLayoutVars>
      </dgm:prSet>
      <dgm:spPr/>
    </dgm:pt>
    <dgm:pt modelId="{E4446E8F-F4C8-D24F-A4BB-6F105C176060}" type="pres">
      <dgm:prSet presAssocID="{8D965681-B724-4B59-95B6-4C51E37D5783}" presName="boxAndChildren" presStyleCnt="0"/>
      <dgm:spPr/>
    </dgm:pt>
    <dgm:pt modelId="{A885AC5D-331D-304C-A4FD-EE728BD0D9DE}" type="pres">
      <dgm:prSet presAssocID="{8D965681-B724-4B59-95B6-4C51E37D5783}" presName="parentTextBox" presStyleLbl="node1" presStyleIdx="0" presStyleCnt="2"/>
      <dgm:spPr/>
    </dgm:pt>
    <dgm:pt modelId="{71FA1B59-54DB-8447-8C4C-C36CAB716A78}" type="pres">
      <dgm:prSet presAssocID="{CC908043-DA9E-4520-B91F-B9551997C227}" presName="sp" presStyleCnt="0"/>
      <dgm:spPr/>
    </dgm:pt>
    <dgm:pt modelId="{F55C02D1-5067-C043-A980-879D434C00B3}" type="pres">
      <dgm:prSet presAssocID="{70E374C8-A83E-4641-B7A0-77DCEADA7F3B}" presName="arrowAndChildren" presStyleCnt="0"/>
      <dgm:spPr/>
    </dgm:pt>
    <dgm:pt modelId="{4D07E525-E035-9140-B4C4-C3368414CA61}" type="pres">
      <dgm:prSet presAssocID="{70E374C8-A83E-4641-B7A0-77DCEADA7F3B}" presName="parentTextArrow" presStyleLbl="node1" presStyleIdx="1" presStyleCnt="2"/>
      <dgm:spPr/>
    </dgm:pt>
  </dgm:ptLst>
  <dgm:cxnLst>
    <dgm:cxn modelId="{86876618-9D99-1D4D-A5EE-FD1A984E3F84}" type="presOf" srcId="{0B967D63-FDBC-48F3-B835-119242919876}" destId="{AE9E802F-B1ED-1C4B-80C8-6C74A95D6F2F}" srcOrd="0" destOrd="0" presId="urn:microsoft.com/office/officeart/2005/8/layout/process4"/>
    <dgm:cxn modelId="{014F4A42-12BF-1241-84DD-BC8A10EB1BCA}" type="presOf" srcId="{8D965681-B724-4B59-95B6-4C51E37D5783}" destId="{A885AC5D-331D-304C-A4FD-EE728BD0D9DE}" srcOrd="0" destOrd="0" presId="urn:microsoft.com/office/officeart/2005/8/layout/process4"/>
    <dgm:cxn modelId="{7CCB7972-A422-4B5C-B26D-5D0E7BEE0456}" srcId="{0B967D63-FDBC-48F3-B835-119242919876}" destId="{8D965681-B724-4B59-95B6-4C51E37D5783}" srcOrd="1" destOrd="0" parTransId="{BA9D5700-D879-4A99-92C9-DD502DE55DE6}" sibTransId="{732C1F29-9CDB-4CE2-AD21-9E283CEED4A1}"/>
    <dgm:cxn modelId="{B9B052E6-1F8A-4AF6-BBAA-295108887E00}" srcId="{0B967D63-FDBC-48F3-B835-119242919876}" destId="{70E374C8-A83E-4641-B7A0-77DCEADA7F3B}" srcOrd="0" destOrd="0" parTransId="{BD550486-C0AE-441E-9F8A-147558CD19E8}" sibTransId="{CC908043-DA9E-4520-B91F-B9551997C227}"/>
    <dgm:cxn modelId="{A95AC7F6-2848-E441-AB27-F255E1583E0A}" type="presOf" srcId="{70E374C8-A83E-4641-B7A0-77DCEADA7F3B}" destId="{4D07E525-E035-9140-B4C4-C3368414CA61}" srcOrd="0" destOrd="0" presId="urn:microsoft.com/office/officeart/2005/8/layout/process4"/>
    <dgm:cxn modelId="{FCFF0A59-E3BE-3641-B8C2-B2CDFD240990}" type="presParOf" srcId="{AE9E802F-B1ED-1C4B-80C8-6C74A95D6F2F}" destId="{E4446E8F-F4C8-D24F-A4BB-6F105C176060}" srcOrd="0" destOrd="0" presId="urn:microsoft.com/office/officeart/2005/8/layout/process4"/>
    <dgm:cxn modelId="{93C69B47-2049-684A-8B59-B964022AB21A}" type="presParOf" srcId="{E4446E8F-F4C8-D24F-A4BB-6F105C176060}" destId="{A885AC5D-331D-304C-A4FD-EE728BD0D9DE}" srcOrd="0" destOrd="0" presId="urn:microsoft.com/office/officeart/2005/8/layout/process4"/>
    <dgm:cxn modelId="{A5F1A90D-A1FB-874D-959C-8B85359ECF91}" type="presParOf" srcId="{AE9E802F-B1ED-1C4B-80C8-6C74A95D6F2F}" destId="{71FA1B59-54DB-8447-8C4C-C36CAB716A78}" srcOrd="1" destOrd="0" presId="urn:microsoft.com/office/officeart/2005/8/layout/process4"/>
    <dgm:cxn modelId="{7356052A-62C7-0C43-A513-DE845EF77CE5}" type="presParOf" srcId="{AE9E802F-B1ED-1C4B-80C8-6C74A95D6F2F}" destId="{F55C02D1-5067-C043-A980-879D434C00B3}" srcOrd="2" destOrd="0" presId="urn:microsoft.com/office/officeart/2005/8/layout/process4"/>
    <dgm:cxn modelId="{F67A4895-5BA1-1041-B661-84CEDC631B95}" type="presParOf" srcId="{F55C02D1-5067-C043-A980-879D434C00B3}" destId="{4D07E525-E035-9140-B4C4-C3368414CA6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DD534-FC86-40A0-AD6C-16CEE5F99637}" type="doc">
      <dgm:prSet loTypeId="urn:microsoft.com/office/officeart/2005/8/layout/hChevron3" loCatId="process" qsTypeId="urn:microsoft.com/office/officeart/2005/8/quickstyle/simple1" qsCatId="simple" csTypeId="urn:microsoft.com/office/officeart/2005/8/colors/colorful1" csCatId="colorful" phldr="1"/>
      <dgm:spPr/>
      <dgm:t>
        <a:bodyPr/>
        <a:lstStyle/>
        <a:p>
          <a:endParaRPr lang="en-US"/>
        </a:p>
      </dgm:t>
    </dgm:pt>
    <dgm:pt modelId="{F711AA19-BB95-0C41-9E93-85A5F5C0DACE}">
      <dgm:prSet/>
      <dgm:spPr/>
      <dgm:t>
        <a:bodyPr/>
        <a:lstStyle/>
        <a:p>
          <a:r>
            <a:rPr lang="en-US" dirty="0"/>
            <a:t>Raw Data:</a:t>
          </a:r>
        </a:p>
        <a:p>
          <a:r>
            <a:rPr lang="en-US" dirty="0"/>
            <a:t>385K observations</a:t>
          </a:r>
        </a:p>
      </dgm:t>
    </dgm:pt>
    <dgm:pt modelId="{78162F4E-23C0-A849-ABEA-86F44C9421FE}" type="parTrans" cxnId="{BD0F877B-8A10-044C-B8AA-F3C7AEACBD5F}">
      <dgm:prSet/>
      <dgm:spPr/>
      <dgm:t>
        <a:bodyPr/>
        <a:lstStyle/>
        <a:p>
          <a:endParaRPr lang="en-US"/>
        </a:p>
      </dgm:t>
    </dgm:pt>
    <dgm:pt modelId="{FC5AF1C0-E8F0-6B47-973B-6E22D2A9C377}" type="sibTrans" cxnId="{BD0F877B-8A10-044C-B8AA-F3C7AEACBD5F}">
      <dgm:prSet/>
      <dgm:spPr/>
      <dgm:t>
        <a:bodyPr/>
        <a:lstStyle/>
        <a:p>
          <a:endParaRPr lang="en-US"/>
        </a:p>
      </dgm:t>
    </dgm:pt>
    <dgm:pt modelId="{82CB9B0A-3E8A-B847-BC5D-D8CEF0893A7C}">
      <dgm:prSet custT="1"/>
      <dgm:spPr/>
      <dgm:t>
        <a:bodyPr/>
        <a:lstStyle/>
        <a:p>
          <a:r>
            <a:rPr lang="en-US" sz="2800" b="1" dirty="0"/>
            <a:t>Processed Data:</a:t>
          </a:r>
          <a:r>
            <a:rPr lang="en-US" sz="2800" dirty="0"/>
            <a:t> </a:t>
          </a:r>
        </a:p>
        <a:p>
          <a:r>
            <a:rPr lang="en-US" sz="2800" b="1" dirty="0"/>
            <a:t>25K Observations and new features as past scores</a:t>
          </a:r>
        </a:p>
      </dgm:t>
    </dgm:pt>
    <dgm:pt modelId="{4032DB58-01D7-7144-B1A1-CA0B1095DDA7}" type="parTrans" cxnId="{9EF18266-0D6D-C349-A485-BEAE465E3626}">
      <dgm:prSet/>
      <dgm:spPr/>
      <dgm:t>
        <a:bodyPr/>
        <a:lstStyle/>
        <a:p>
          <a:endParaRPr lang="en-US"/>
        </a:p>
      </dgm:t>
    </dgm:pt>
    <dgm:pt modelId="{4E9A5B60-9C6F-1940-838A-3BD61F4D3698}" type="sibTrans" cxnId="{9EF18266-0D6D-C349-A485-BEAE465E3626}">
      <dgm:prSet/>
      <dgm:spPr/>
      <dgm:t>
        <a:bodyPr/>
        <a:lstStyle/>
        <a:p>
          <a:endParaRPr lang="en-US"/>
        </a:p>
      </dgm:t>
    </dgm:pt>
    <dgm:pt modelId="{683995A4-0724-AD44-AD46-F2201FB9AAEC}" type="pres">
      <dgm:prSet presAssocID="{AA5DD534-FC86-40A0-AD6C-16CEE5F99637}" presName="Name0" presStyleCnt="0">
        <dgm:presLayoutVars>
          <dgm:dir/>
          <dgm:resizeHandles val="exact"/>
        </dgm:presLayoutVars>
      </dgm:prSet>
      <dgm:spPr/>
    </dgm:pt>
    <dgm:pt modelId="{F3B8BAF4-13B4-1A4F-A270-558C41F10DCA}" type="pres">
      <dgm:prSet presAssocID="{F711AA19-BB95-0C41-9E93-85A5F5C0DACE}" presName="parTxOnly" presStyleLbl="node1" presStyleIdx="0" presStyleCnt="2" custScaleX="118863" custScaleY="142648" custLinFactNeighborX="38680" custLinFactNeighborY="-954">
        <dgm:presLayoutVars>
          <dgm:bulletEnabled val="1"/>
        </dgm:presLayoutVars>
      </dgm:prSet>
      <dgm:spPr/>
    </dgm:pt>
    <dgm:pt modelId="{A09F830F-E5D0-7C49-BE04-D673E4D4F330}" type="pres">
      <dgm:prSet presAssocID="{FC5AF1C0-E8F0-6B47-973B-6E22D2A9C377}" presName="parSpace" presStyleCnt="0"/>
      <dgm:spPr/>
    </dgm:pt>
    <dgm:pt modelId="{05C65D31-ED78-E947-90E2-FFE4DD310F26}" type="pres">
      <dgm:prSet presAssocID="{82CB9B0A-3E8A-B847-BC5D-D8CEF0893A7C}" presName="parTxOnly" presStyleLbl="node1" presStyleIdx="1" presStyleCnt="2" custScaleX="162596" custScaleY="143556">
        <dgm:presLayoutVars>
          <dgm:bulletEnabled val="1"/>
        </dgm:presLayoutVars>
      </dgm:prSet>
      <dgm:spPr/>
    </dgm:pt>
  </dgm:ptLst>
  <dgm:cxnLst>
    <dgm:cxn modelId="{ED574315-266A-6346-8DA0-D4CB8D76E8C1}" type="presOf" srcId="{82CB9B0A-3E8A-B847-BC5D-D8CEF0893A7C}" destId="{05C65D31-ED78-E947-90E2-FFE4DD310F26}" srcOrd="0" destOrd="0" presId="urn:microsoft.com/office/officeart/2005/8/layout/hChevron3"/>
    <dgm:cxn modelId="{0F7E561E-BE83-F742-920D-24E6BDD8A5BF}" type="presOf" srcId="{F711AA19-BB95-0C41-9E93-85A5F5C0DACE}" destId="{F3B8BAF4-13B4-1A4F-A270-558C41F10DCA}" srcOrd="0" destOrd="0" presId="urn:microsoft.com/office/officeart/2005/8/layout/hChevron3"/>
    <dgm:cxn modelId="{9EF18266-0D6D-C349-A485-BEAE465E3626}" srcId="{AA5DD534-FC86-40A0-AD6C-16CEE5F99637}" destId="{82CB9B0A-3E8A-B847-BC5D-D8CEF0893A7C}" srcOrd="1" destOrd="0" parTransId="{4032DB58-01D7-7144-B1A1-CA0B1095DDA7}" sibTransId="{4E9A5B60-9C6F-1940-838A-3BD61F4D3698}"/>
    <dgm:cxn modelId="{BD0F877B-8A10-044C-B8AA-F3C7AEACBD5F}" srcId="{AA5DD534-FC86-40A0-AD6C-16CEE5F99637}" destId="{F711AA19-BB95-0C41-9E93-85A5F5C0DACE}" srcOrd="0" destOrd="0" parTransId="{78162F4E-23C0-A849-ABEA-86F44C9421FE}" sibTransId="{FC5AF1C0-E8F0-6B47-973B-6E22D2A9C377}"/>
    <dgm:cxn modelId="{A86C5DAE-D721-274C-90EA-2231DC33704C}" type="presOf" srcId="{AA5DD534-FC86-40A0-AD6C-16CEE5F99637}" destId="{683995A4-0724-AD44-AD46-F2201FB9AAEC}" srcOrd="0" destOrd="0" presId="urn:microsoft.com/office/officeart/2005/8/layout/hChevron3"/>
    <dgm:cxn modelId="{91DB4B14-1687-EA46-AB3A-9B29AE83AAE1}" type="presParOf" srcId="{683995A4-0724-AD44-AD46-F2201FB9AAEC}" destId="{F3B8BAF4-13B4-1A4F-A270-558C41F10DCA}" srcOrd="0" destOrd="0" presId="urn:microsoft.com/office/officeart/2005/8/layout/hChevron3"/>
    <dgm:cxn modelId="{19E40D41-0A1B-0844-A7EF-D3B6B39B253C}" type="presParOf" srcId="{683995A4-0724-AD44-AD46-F2201FB9AAEC}" destId="{A09F830F-E5D0-7C49-BE04-D673E4D4F330}" srcOrd="1" destOrd="0" presId="urn:microsoft.com/office/officeart/2005/8/layout/hChevron3"/>
    <dgm:cxn modelId="{44D9A9B8-7A7D-1342-845E-75A5914B67D3}" type="presParOf" srcId="{683995A4-0724-AD44-AD46-F2201FB9AAEC}" destId="{05C65D31-ED78-E947-90E2-FFE4DD310F26}"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309F4A-D27A-4160-83F3-DAC463C4CD64}" type="doc">
      <dgm:prSet loTypeId="urn:microsoft.com/office/officeart/2016/7/layout/ChevronBlockProcess" loCatId="process" qsTypeId="urn:microsoft.com/office/officeart/2005/8/quickstyle/simple1" qsCatId="simple" csTypeId="urn:microsoft.com/office/officeart/2005/8/colors/colorful2" csCatId="colorful" phldr="1"/>
      <dgm:spPr/>
      <dgm:t>
        <a:bodyPr/>
        <a:lstStyle/>
        <a:p>
          <a:endParaRPr lang="en-US"/>
        </a:p>
      </dgm:t>
    </dgm:pt>
    <dgm:pt modelId="{76DEA689-D9C8-4BA5-8262-12BB8B5F02CD}">
      <dgm:prSet/>
      <dgm:spPr/>
      <dgm:t>
        <a:bodyPr/>
        <a:lstStyle/>
        <a:p>
          <a:r>
            <a:rPr lang="en-US"/>
            <a:t>Predict</a:t>
          </a:r>
        </a:p>
      </dgm:t>
    </dgm:pt>
    <dgm:pt modelId="{78B71B60-A129-4B77-8E7A-EF5ED676BDB9}" type="parTrans" cxnId="{E1ED1F14-5034-414F-A881-9D5E092EA2C0}">
      <dgm:prSet/>
      <dgm:spPr/>
      <dgm:t>
        <a:bodyPr/>
        <a:lstStyle/>
        <a:p>
          <a:endParaRPr lang="en-US"/>
        </a:p>
      </dgm:t>
    </dgm:pt>
    <dgm:pt modelId="{B394C115-C67D-42D5-A9A2-3658B941342A}" type="sibTrans" cxnId="{E1ED1F14-5034-414F-A881-9D5E092EA2C0}">
      <dgm:prSet phldrT="01"/>
      <dgm:spPr/>
      <dgm:t>
        <a:bodyPr/>
        <a:lstStyle/>
        <a:p>
          <a:endParaRPr lang="en-US"/>
        </a:p>
      </dgm:t>
    </dgm:pt>
    <dgm:pt modelId="{3E09941D-91BB-4A7D-891E-F26607D58675}">
      <dgm:prSet custT="1"/>
      <dgm:spPr/>
      <dgm:t>
        <a:bodyPr/>
        <a:lstStyle/>
        <a:p>
          <a:r>
            <a:rPr lang="en-US" sz="2800" b="1" dirty="0"/>
            <a:t>Predict violation scores </a:t>
          </a:r>
        </a:p>
      </dgm:t>
    </dgm:pt>
    <dgm:pt modelId="{D7A8F692-1D55-4BD1-BCE6-94CF5A937F31}" type="parTrans" cxnId="{6C1CC12A-1F7A-4612-954F-B56D5775A35E}">
      <dgm:prSet/>
      <dgm:spPr/>
      <dgm:t>
        <a:bodyPr/>
        <a:lstStyle/>
        <a:p>
          <a:endParaRPr lang="en-US"/>
        </a:p>
      </dgm:t>
    </dgm:pt>
    <dgm:pt modelId="{6401AD32-4E48-47C9-A2ED-6724FE7230BE}" type="sibTrans" cxnId="{6C1CC12A-1F7A-4612-954F-B56D5775A35E}">
      <dgm:prSet/>
      <dgm:spPr/>
      <dgm:t>
        <a:bodyPr/>
        <a:lstStyle/>
        <a:p>
          <a:endParaRPr lang="en-US"/>
        </a:p>
      </dgm:t>
    </dgm:pt>
    <dgm:pt modelId="{4ADB7D48-98E4-4F09-BF26-399DCE895A84}">
      <dgm:prSet/>
      <dgm:spPr/>
      <dgm:t>
        <a:bodyPr/>
        <a:lstStyle/>
        <a:p>
          <a:r>
            <a:rPr lang="en-US"/>
            <a:t>Extract</a:t>
          </a:r>
        </a:p>
      </dgm:t>
    </dgm:pt>
    <dgm:pt modelId="{894CAFEE-27A1-45CB-84EF-537AB96683E3}" type="parTrans" cxnId="{F1E6AE22-0A2C-4A01-B491-721D447DD515}">
      <dgm:prSet/>
      <dgm:spPr/>
      <dgm:t>
        <a:bodyPr/>
        <a:lstStyle/>
        <a:p>
          <a:endParaRPr lang="en-US"/>
        </a:p>
      </dgm:t>
    </dgm:pt>
    <dgm:pt modelId="{089FC154-064F-4724-91D8-25FEED39B511}" type="sibTrans" cxnId="{F1E6AE22-0A2C-4A01-B491-721D447DD515}">
      <dgm:prSet phldrT="02"/>
      <dgm:spPr/>
      <dgm:t>
        <a:bodyPr/>
        <a:lstStyle/>
        <a:p>
          <a:endParaRPr lang="en-US"/>
        </a:p>
      </dgm:t>
    </dgm:pt>
    <dgm:pt modelId="{D4686D0C-F869-49FC-8F7E-0BD211737856}">
      <dgm:prSet custT="1"/>
      <dgm:spPr/>
      <dgm:t>
        <a:bodyPr/>
        <a:lstStyle/>
        <a:p>
          <a:r>
            <a:rPr lang="en-US" sz="2800" b="1" dirty="0"/>
            <a:t>Extract trends and fluctuations from past</a:t>
          </a:r>
        </a:p>
      </dgm:t>
    </dgm:pt>
    <dgm:pt modelId="{6810345D-DEC1-4312-9AC7-F169EA98B597}" type="parTrans" cxnId="{9FA65A68-D01B-4DB8-B4BF-AD56C2C0FAB6}">
      <dgm:prSet/>
      <dgm:spPr/>
      <dgm:t>
        <a:bodyPr/>
        <a:lstStyle/>
        <a:p>
          <a:endParaRPr lang="en-US"/>
        </a:p>
      </dgm:t>
    </dgm:pt>
    <dgm:pt modelId="{EA1C8086-0747-43F9-BC23-AAB17AD21315}" type="sibTrans" cxnId="{9FA65A68-D01B-4DB8-B4BF-AD56C2C0FAB6}">
      <dgm:prSet/>
      <dgm:spPr/>
      <dgm:t>
        <a:bodyPr/>
        <a:lstStyle/>
        <a:p>
          <a:endParaRPr lang="en-US"/>
        </a:p>
      </dgm:t>
    </dgm:pt>
    <dgm:pt modelId="{75D93967-C70B-4AA2-A150-772674A37336}">
      <dgm:prSet/>
      <dgm:spPr/>
      <dgm:t>
        <a:bodyPr/>
        <a:lstStyle/>
        <a:p>
          <a:r>
            <a:rPr lang="en-US" dirty="0"/>
            <a:t>Retrieve</a:t>
          </a:r>
        </a:p>
      </dgm:t>
    </dgm:pt>
    <dgm:pt modelId="{52638DBC-5454-469E-858F-662BC5D6D10B}" type="parTrans" cxnId="{2C4195C1-429B-462D-A8A0-734480B228FA}">
      <dgm:prSet/>
      <dgm:spPr/>
      <dgm:t>
        <a:bodyPr/>
        <a:lstStyle/>
        <a:p>
          <a:endParaRPr lang="en-US"/>
        </a:p>
      </dgm:t>
    </dgm:pt>
    <dgm:pt modelId="{C3CD5260-88B9-453E-A0C5-4E1D067B3482}" type="sibTrans" cxnId="{2C4195C1-429B-462D-A8A0-734480B228FA}">
      <dgm:prSet phldrT="03"/>
      <dgm:spPr/>
      <dgm:t>
        <a:bodyPr/>
        <a:lstStyle/>
        <a:p>
          <a:endParaRPr lang="en-US"/>
        </a:p>
      </dgm:t>
    </dgm:pt>
    <dgm:pt modelId="{5DC58C58-DBB1-4FE9-848A-34A7AE3DEC71}">
      <dgm:prSet custT="1"/>
      <dgm:spPr/>
      <dgm:t>
        <a:bodyPr/>
        <a:lstStyle/>
        <a:p>
          <a:r>
            <a:rPr lang="en-US" sz="2800" b="1" dirty="0"/>
            <a:t>Retrieve high priority cases to inspect  </a:t>
          </a:r>
        </a:p>
      </dgm:t>
    </dgm:pt>
    <dgm:pt modelId="{75C36D1A-8BA7-4175-B519-F8B68CE03836}" type="parTrans" cxnId="{BAE7FB32-C994-49AD-B7ED-7BD0869B5D02}">
      <dgm:prSet/>
      <dgm:spPr/>
      <dgm:t>
        <a:bodyPr/>
        <a:lstStyle/>
        <a:p>
          <a:endParaRPr lang="en-US"/>
        </a:p>
      </dgm:t>
    </dgm:pt>
    <dgm:pt modelId="{B74A3CD4-A368-4E78-BB65-27976ABB7032}" type="sibTrans" cxnId="{BAE7FB32-C994-49AD-B7ED-7BD0869B5D02}">
      <dgm:prSet/>
      <dgm:spPr/>
      <dgm:t>
        <a:bodyPr/>
        <a:lstStyle/>
        <a:p>
          <a:endParaRPr lang="en-US"/>
        </a:p>
      </dgm:t>
    </dgm:pt>
    <dgm:pt modelId="{D65613B3-4B2E-994A-8066-A7BFAE6B5D37}" type="pres">
      <dgm:prSet presAssocID="{EB309F4A-D27A-4160-83F3-DAC463C4CD64}" presName="Name0" presStyleCnt="0">
        <dgm:presLayoutVars>
          <dgm:dir/>
          <dgm:animLvl val="lvl"/>
          <dgm:resizeHandles val="exact"/>
        </dgm:presLayoutVars>
      </dgm:prSet>
      <dgm:spPr/>
    </dgm:pt>
    <dgm:pt modelId="{3D0DA5B1-E4D5-E74D-9A61-40FC3762564A}" type="pres">
      <dgm:prSet presAssocID="{76DEA689-D9C8-4BA5-8262-12BB8B5F02CD}" presName="composite" presStyleCnt="0"/>
      <dgm:spPr/>
    </dgm:pt>
    <dgm:pt modelId="{B58A1396-8C9D-0245-9925-321005311EF9}" type="pres">
      <dgm:prSet presAssocID="{76DEA689-D9C8-4BA5-8262-12BB8B5F02CD}" presName="parTx" presStyleLbl="alignNode1" presStyleIdx="0" presStyleCnt="3">
        <dgm:presLayoutVars>
          <dgm:chMax val="0"/>
          <dgm:chPref val="0"/>
        </dgm:presLayoutVars>
      </dgm:prSet>
      <dgm:spPr/>
    </dgm:pt>
    <dgm:pt modelId="{014CAE4E-1C4F-C445-BBCE-00C8B571FA7F}" type="pres">
      <dgm:prSet presAssocID="{76DEA689-D9C8-4BA5-8262-12BB8B5F02CD}" presName="desTx" presStyleLbl="alignAccFollowNode1" presStyleIdx="0" presStyleCnt="3">
        <dgm:presLayoutVars/>
      </dgm:prSet>
      <dgm:spPr/>
    </dgm:pt>
    <dgm:pt modelId="{53B29E56-7A92-DC4E-B25F-ED9F970571E6}" type="pres">
      <dgm:prSet presAssocID="{B394C115-C67D-42D5-A9A2-3658B941342A}" presName="space" presStyleCnt="0"/>
      <dgm:spPr/>
    </dgm:pt>
    <dgm:pt modelId="{60989416-CC71-6B47-9CC7-AFB3DE83DA8D}" type="pres">
      <dgm:prSet presAssocID="{4ADB7D48-98E4-4F09-BF26-399DCE895A84}" presName="composite" presStyleCnt="0"/>
      <dgm:spPr/>
    </dgm:pt>
    <dgm:pt modelId="{68F387A4-12C6-BE4C-8D8B-901CAD6A02E9}" type="pres">
      <dgm:prSet presAssocID="{4ADB7D48-98E4-4F09-BF26-399DCE895A84}" presName="parTx" presStyleLbl="alignNode1" presStyleIdx="1" presStyleCnt="3">
        <dgm:presLayoutVars>
          <dgm:chMax val="0"/>
          <dgm:chPref val="0"/>
        </dgm:presLayoutVars>
      </dgm:prSet>
      <dgm:spPr/>
    </dgm:pt>
    <dgm:pt modelId="{A85B78FB-1C16-7B48-A50E-0EDB2F4D6089}" type="pres">
      <dgm:prSet presAssocID="{4ADB7D48-98E4-4F09-BF26-399DCE895A84}" presName="desTx" presStyleLbl="alignAccFollowNode1" presStyleIdx="1" presStyleCnt="3">
        <dgm:presLayoutVars/>
      </dgm:prSet>
      <dgm:spPr/>
    </dgm:pt>
    <dgm:pt modelId="{39D50835-5259-4F4A-9902-C5425F97ECBA}" type="pres">
      <dgm:prSet presAssocID="{089FC154-064F-4724-91D8-25FEED39B511}" presName="space" presStyleCnt="0"/>
      <dgm:spPr/>
    </dgm:pt>
    <dgm:pt modelId="{87FD8556-09E5-BC47-9AD6-81538DC3FC56}" type="pres">
      <dgm:prSet presAssocID="{75D93967-C70B-4AA2-A150-772674A37336}" presName="composite" presStyleCnt="0"/>
      <dgm:spPr/>
    </dgm:pt>
    <dgm:pt modelId="{1A579694-8AA7-1140-847F-87ADBF5DD396}" type="pres">
      <dgm:prSet presAssocID="{75D93967-C70B-4AA2-A150-772674A37336}" presName="parTx" presStyleLbl="alignNode1" presStyleIdx="2" presStyleCnt="3">
        <dgm:presLayoutVars>
          <dgm:chMax val="0"/>
          <dgm:chPref val="0"/>
        </dgm:presLayoutVars>
      </dgm:prSet>
      <dgm:spPr/>
    </dgm:pt>
    <dgm:pt modelId="{383DBAAB-3014-7A48-9E7F-39F06D6F7E09}" type="pres">
      <dgm:prSet presAssocID="{75D93967-C70B-4AA2-A150-772674A37336}" presName="desTx" presStyleLbl="alignAccFollowNode1" presStyleIdx="2" presStyleCnt="3">
        <dgm:presLayoutVars/>
      </dgm:prSet>
      <dgm:spPr/>
    </dgm:pt>
  </dgm:ptLst>
  <dgm:cxnLst>
    <dgm:cxn modelId="{E1ED1F14-5034-414F-A881-9D5E092EA2C0}" srcId="{EB309F4A-D27A-4160-83F3-DAC463C4CD64}" destId="{76DEA689-D9C8-4BA5-8262-12BB8B5F02CD}" srcOrd="0" destOrd="0" parTransId="{78B71B60-A129-4B77-8E7A-EF5ED676BDB9}" sibTransId="{B394C115-C67D-42D5-A9A2-3658B941342A}"/>
    <dgm:cxn modelId="{E766491E-63EB-7F4D-B27E-0A838EC29019}" type="presOf" srcId="{EB309F4A-D27A-4160-83F3-DAC463C4CD64}" destId="{D65613B3-4B2E-994A-8066-A7BFAE6B5D37}" srcOrd="0" destOrd="0" presId="urn:microsoft.com/office/officeart/2016/7/layout/ChevronBlockProcess"/>
    <dgm:cxn modelId="{F1E6AE22-0A2C-4A01-B491-721D447DD515}" srcId="{EB309F4A-D27A-4160-83F3-DAC463C4CD64}" destId="{4ADB7D48-98E4-4F09-BF26-399DCE895A84}" srcOrd="1" destOrd="0" parTransId="{894CAFEE-27A1-45CB-84EF-537AB96683E3}" sibTransId="{089FC154-064F-4724-91D8-25FEED39B511}"/>
    <dgm:cxn modelId="{6C1CC12A-1F7A-4612-954F-B56D5775A35E}" srcId="{76DEA689-D9C8-4BA5-8262-12BB8B5F02CD}" destId="{3E09941D-91BB-4A7D-891E-F26607D58675}" srcOrd="0" destOrd="0" parTransId="{D7A8F692-1D55-4BD1-BCE6-94CF5A937F31}" sibTransId="{6401AD32-4E48-47C9-A2ED-6724FE7230BE}"/>
    <dgm:cxn modelId="{BAE7FB32-C994-49AD-B7ED-7BD0869B5D02}" srcId="{75D93967-C70B-4AA2-A150-772674A37336}" destId="{5DC58C58-DBB1-4FE9-848A-34A7AE3DEC71}" srcOrd="0" destOrd="0" parTransId="{75C36D1A-8BA7-4175-B519-F8B68CE03836}" sibTransId="{B74A3CD4-A368-4E78-BB65-27976ABB7032}"/>
    <dgm:cxn modelId="{32D4E361-6F8A-1740-9606-7D88E6CA3757}" type="presOf" srcId="{3E09941D-91BB-4A7D-891E-F26607D58675}" destId="{014CAE4E-1C4F-C445-BBCE-00C8B571FA7F}" srcOrd="0" destOrd="0" presId="urn:microsoft.com/office/officeart/2016/7/layout/ChevronBlockProcess"/>
    <dgm:cxn modelId="{9FA65A68-D01B-4DB8-B4BF-AD56C2C0FAB6}" srcId="{4ADB7D48-98E4-4F09-BF26-399DCE895A84}" destId="{D4686D0C-F869-49FC-8F7E-0BD211737856}" srcOrd="0" destOrd="0" parTransId="{6810345D-DEC1-4312-9AC7-F169EA98B597}" sibTransId="{EA1C8086-0747-43F9-BC23-AAB17AD21315}"/>
    <dgm:cxn modelId="{24033C9F-8A30-634A-A8B3-BABE6AC12C50}" type="presOf" srcId="{76DEA689-D9C8-4BA5-8262-12BB8B5F02CD}" destId="{B58A1396-8C9D-0245-9925-321005311EF9}" srcOrd="0" destOrd="0" presId="urn:microsoft.com/office/officeart/2016/7/layout/ChevronBlockProcess"/>
    <dgm:cxn modelId="{E2ABADBF-3ABD-A34B-83AB-BF2A4F69533E}" type="presOf" srcId="{4ADB7D48-98E4-4F09-BF26-399DCE895A84}" destId="{68F387A4-12C6-BE4C-8D8B-901CAD6A02E9}" srcOrd="0" destOrd="0" presId="urn:microsoft.com/office/officeart/2016/7/layout/ChevronBlockProcess"/>
    <dgm:cxn modelId="{2C4195C1-429B-462D-A8A0-734480B228FA}" srcId="{EB309F4A-D27A-4160-83F3-DAC463C4CD64}" destId="{75D93967-C70B-4AA2-A150-772674A37336}" srcOrd="2" destOrd="0" parTransId="{52638DBC-5454-469E-858F-662BC5D6D10B}" sibTransId="{C3CD5260-88B9-453E-A0C5-4E1D067B3482}"/>
    <dgm:cxn modelId="{4E9039CE-CE2B-1C4E-8556-B49768C7FDE1}" type="presOf" srcId="{D4686D0C-F869-49FC-8F7E-0BD211737856}" destId="{A85B78FB-1C16-7B48-A50E-0EDB2F4D6089}" srcOrd="0" destOrd="0" presId="urn:microsoft.com/office/officeart/2016/7/layout/ChevronBlockProcess"/>
    <dgm:cxn modelId="{2D3ECDD4-6EA4-2840-807E-9CAAA21067DD}" type="presOf" srcId="{5DC58C58-DBB1-4FE9-848A-34A7AE3DEC71}" destId="{383DBAAB-3014-7A48-9E7F-39F06D6F7E09}" srcOrd="0" destOrd="0" presId="urn:microsoft.com/office/officeart/2016/7/layout/ChevronBlockProcess"/>
    <dgm:cxn modelId="{0A4C20DF-249E-8B40-AC22-6118E33136E1}" type="presOf" srcId="{75D93967-C70B-4AA2-A150-772674A37336}" destId="{1A579694-8AA7-1140-847F-87ADBF5DD396}" srcOrd="0" destOrd="0" presId="urn:microsoft.com/office/officeart/2016/7/layout/ChevronBlockProcess"/>
    <dgm:cxn modelId="{53AEDE44-8448-6940-ABCD-F7C203EEE591}" type="presParOf" srcId="{D65613B3-4B2E-994A-8066-A7BFAE6B5D37}" destId="{3D0DA5B1-E4D5-E74D-9A61-40FC3762564A}" srcOrd="0" destOrd="0" presId="urn:microsoft.com/office/officeart/2016/7/layout/ChevronBlockProcess"/>
    <dgm:cxn modelId="{C8C21A8B-A586-2640-A6C1-B600A1D496A9}" type="presParOf" srcId="{3D0DA5B1-E4D5-E74D-9A61-40FC3762564A}" destId="{B58A1396-8C9D-0245-9925-321005311EF9}" srcOrd="0" destOrd="0" presId="urn:microsoft.com/office/officeart/2016/7/layout/ChevronBlockProcess"/>
    <dgm:cxn modelId="{6140268D-ABB7-3A44-B03F-6B6535D5C978}" type="presParOf" srcId="{3D0DA5B1-E4D5-E74D-9A61-40FC3762564A}" destId="{014CAE4E-1C4F-C445-BBCE-00C8B571FA7F}" srcOrd="1" destOrd="0" presId="urn:microsoft.com/office/officeart/2016/7/layout/ChevronBlockProcess"/>
    <dgm:cxn modelId="{DA2E5FB2-61F8-5949-9928-CA0987977952}" type="presParOf" srcId="{D65613B3-4B2E-994A-8066-A7BFAE6B5D37}" destId="{53B29E56-7A92-DC4E-B25F-ED9F970571E6}" srcOrd="1" destOrd="0" presId="urn:microsoft.com/office/officeart/2016/7/layout/ChevronBlockProcess"/>
    <dgm:cxn modelId="{60ABD30B-EDC9-A842-9A51-29A5BCAD147F}" type="presParOf" srcId="{D65613B3-4B2E-994A-8066-A7BFAE6B5D37}" destId="{60989416-CC71-6B47-9CC7-AFB3DE83DA8D}" srcOrd="2" destOrd="0" presId="urn:microsoft.com/office/officeart/2016/7/layout/ChevronBlockProcess"/>
    <dgm:cxn modelId="{2505A03F-032D-0D4C-B7A9-57E7BC23D2C0}" type="presParOf" srcId="{60989416-CC71-6B47-9CC7-AFB3DE83DA8D}" destId="{68F387A4-12C6-BE4C-8D8B-901CAD6A02E9}" srcOrd="0" destOrd="0" presId="urn:microsoft.com/office/officeart/2016/7/layout/ChevronBlockProcess"/>
    <dgm:cxn modelId="{AC9B16EB-3365-D24D-9D88-288CE90A8F59}" type="presParOf" srcId="{60989416-CC71-6B47-9CC7-AFB3DE83DA8D}" destId="{A85B78FB-1C16-7B48-A50E-0EDB2F4D6089}" srcOrd="1" destOrd="0" presId="urn:microsoft.com/office/officeart/2016/7/layout/ChevronBlockProcess"/>
    <dgm:cxn modelId="{9A23DCF6-2BC2-7F4C-8C99-DA7D89B3F3D2}" type="presParOf" srcId="{D65613B3-4B2E-994A-8066-A7BFAE6B5D37}" destId="{39D50835-5259-4F4A-9902-C5425F97ECBA}" srcOrd="3" destOrd="0" presId="urn:microsoft.com/office/officeart/2016/7/layout/ChevronBlockProcess"/>
    <dgm:cxn modelId="{281DD4CA-30CB-1840-98BE-FF13A9D6CD10}" type="presParOf" srcId="{D65613B3-4B2E-994A-8066-A7BFAE6B5D37}" destId="{87FD8556-09E5-BC47-9AD6-81538DC3FC56}" srcOrd="4" destOrd="0" presId="urn:microsoft.com/office/officeart/2016/7/layout/ChevronBlockProcess"/>
    <dgm:cxn modelId="{64FE9FB3-22B1-B848-89AC-05ACEE0701A9}" type="presParOf" srcId="{87FD8556-09E5-BC47-9AD6-81538DC3FC56}" destId="{1A579694-8AA7-1140-847F-87ADBF5DD396}" srcOrd="0" destOrd="0" presId="urn:microsoft.com/office/officeart/2016/7/layout/ChevronBlockProcess"/>
    <dgm:cxn modelId="{71EE0768-2108-954A-91FE-C8026B0AB649}" type="presParOf" srcId="{87FD8556-09E5-BC47-9AD6-81538DC3FC56}" destId="{383DBAAB-3014-7A48-9E7F-39F06D6F7E09}" srcOrd="1" destOrd="0" presId="urn:microsoft.com/office/officeart/2016/7/layout/ChevronBlock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A4504E-F391-486D-8D9F-86B9186DAE5F}" type="doc">
      <dgm:prSet loTypeId="urn:microsoft.com/office/officeart/2005/8/layout/chart3" loCatId="cycle" qsTypeId="urn:microsoft.com/office/officeart/2005/8/quickstyle/simple1" qsCatId="simple" csTypeId="urn:microsoft.com/office/officeart/2005/8/colors/colorful2" csCatId="colorful" phldr="1"/>
      <dgm:spPr/>
      <dgm:t>
        <a:bodyPr/>
        <a:lstStyle/>
        <a:p>
          <a:endParaRPr lang="en-US"/>
        </a:p>
      </dgm:t>
    </dgm:pt>
    <dgm:pt modelId="{3B1809BF-048E-4AB5-909F-0EBFB16E0413}">
      <dgm:prSet/>
      <dgm:spPr/>
      <dgm:t>
        <a:bodyPr/>
        <a:lstStyle/>
        <a:p>
          <a:r>
            <a:rPr lang="en-US" dirty="0"/>
            <a:t>Machine Learning follows by a rule-based can help prioritize a random process and lead to better decision-making</a:t>
          </a:r>
        </a:p>
      </dgm:t>
    </dgm:pt>
    <dgm:pt modelId="{AACB5CF7-1941-471F-A302-E6CA55486B9A}" type="parTrans" cxnId="{45FA47A1-3FB8-4C12-9D70-AF6800280CF2}">
      <dgm:prSet/>
      <dgm:spPr/>
      <dgm:t>
        <a:bodyPr/>
        <a:lstStyle/>
        <a:p>
          <a:endParaRPr lang="en-US"/>
        </a:p>
      </dgm:t>
    </dgm:pt>
    <dgm:pt modelId="{3BA329E6-E416-49A2-A998-49DCCA96AA2B}" type="sibTrans" cxnId="{45FA47A1-3FB8-4C12-9D70-AF6800280CF2}">
      <dgm:prSet phldrT="1" phldr="0"/>
      <dgm:spPr/>
      <dgm:t>
        <a:bodyPr/>
        <a:lstStyle/>
        <a:p>
          <a:endParaRPr lang="en-US"/>
        </a:p>
      </dgm:t>
    </dgm:pt>
    <dgm:pt modelId="{51DA46FE-BEB6-4A1B-BFAE-57FCA0B1435C}">
      <dgm:prSet custT="1"/>
      <dgm:spPr/>
      <dgm:t>
        <a:bodyPr/>
        <a:lstStyle/>
        <a:p>
          <a:r>
            <a:rPr lang="en-US" sz="3000" dirty="0"/>
            <a:t>Businesses can segment their customers or resources into groups and apply the same technique for better decision-making </a:t>
          </a:r>
        </a:p>
      </dgm:t>
    </dgm:pt>
    <dgm:pt modelId="{5C38583B-3F6B-4602-8F00-06C5FC779120}" type="parTrans" cxnId="{A2477E3D-144C-4730-B356-61BD1E170870}">
      <dgm:prSet/>
      <dgm:spPr/>
      <dgm:t>
        <a:bodyPr/>
        <a:lstStyle/>
        <a:p>
          <a:endParaRPr lang="en-US"/>
        </a:p>
      </dgm:t>
    </dgm:pt>
    <dgm:pt modelId="{D022EE42-266E-445A-96C3-F63A50B78F94}" type="sibTrans" cxnId="{A2477E3D-144C-4730-B356-61BD1E170870}">
      <dgm:prSet phldrT="2" phldr="0"/>
      <dgm:spPr/>
      <dgm:t>
        <a:bodyPr/>
        <a:lstStyle/>
        <a:p>
          <a:endParaRPr lang="en-US"/>
        </a:p>
      </dgm:t>
    </dgm:pt>
    <dgm:pt modelId="{1DCE9E74-0E01-484B-A52A-D091B03C773B}" type="pres">
      <dgm:prSet presAssocID="{EBA4504E-F391-486D-8D9F-86B9186DAE5F}" presName="compositeShape" presStyleCnt="0">
        <dgm:presLayoutVars>
          <dgm:chMax val="7"/>
          <dgm:dir/>
          <dgm:resizeHandles val="exact"/>
        </dgm:presLayoutVars>
      </dgm:prSet>
      <dgm:spPr/>
    </dgm:pt>
    <dgm:pt modelId="{9E7FE205-2FEA-E84A-B33C-5D8924F8E6EF}" type="pres">
      <dgm:prSet presAssocID="{EBA4504E-F391-486D-8D9F-86B9186DAE5F}" presName="wedge1" presStyleLbl="node1" presStyleIdx="0" presStyleCnt="2" custScaleX="392820" custScaleY="136069" custLinFactX="-60126" custLinFactNeighborX="-100000" custLinFactNeighborY="5624"/>
      <dgm:spPr/>
    </dgm:pt>
    <dgm:pt modelId="{74F6EE39-CAC9-6A45-BD5E-4B08DA02C011}" type="pres">
      <dgm:prSet presAssocID="{EBA4504E-F391-486D-8D9F-86B9186DAE5F}" presName="wedge1Tx" presStyleLbl="node1" presStyleIdx="0" presStyleCnt="2">
        <dgm:presLayoutVars>
          <dgm:chMax val="0"/>
          <dgm:chPref val="0"/>
          <dgm:bulletEnabled val="1"/>
        </dgm:presLayoutVars>
      </dgm:prSet>
      <dgm:spPr/>
    </dgm:pt>
    <dgm:pt modelId="{3F1A958C-B945-7545-B89E-5C17B4764760}" type="pres">
      <dgm:prSet presAssocID="{EBA4504E-F391-486D-8D9F-86B9186DAE5F}" presName="wedge2" presStyleLbl="node1" presStyleIdx="1" presStyleCnt="2" custScaleX="382793" custScaleY="133898" custLinFactX="78780" custLinFactNeighborX="100000" custLinFactNeighborY="3674"/>
      <dgm:spPr/>
    </dgm:pt>
    <dgm:pt modelId="{B43F6035-B084-9849-933C-DF84EED1A8C9}" type="pres">
      <dgm:prSet presAssocID="{EBA4504E-F391-486D-8D9F-86B9186DAE5F}" presName="wedge2Tx" presStyleLbl="node1" presStyleIdx="1" presStyleCnt="2">
        <dgm:presLayoutVars>
          <dgm:chMax val="0"/>
          <dgm:chPref val="0"/>
          <dgm:bulletEnabled val="1"/>
        </dgm:presLayoutVars>
      </dgm:prSet>
      <dgm:spPr/>
    </dgm:pt>
  </dgm:ptLst>
  <dgm:cxnLst>
    <dgm:cxn modelId="{E3AE4B31-DCFC-2247-BBD9-79ACB4BF9075}" type="presOf" srcId="{3B1809BF-048E-4AB5-909F-0EBFB16E0413}" destId="{74F6EE39-CAC9-6A45-BD5E-4B08DA02C011}" srcOrd="1" destOrd="0" presId="urn:microsoft.com/office/officeart/2005/8/layout/chart3"/>
    <dgm:cxn modelId="{BC51E33A-0368-BA4D-8B8A-DD5D4286564C}" type="presOf" srcId="{51DA46FE-BEB6-4A1B-BFAE-57FCA0B1435C}" destId="{B43F6035-B084-9849-933C-DF84EED1A8C9}" srcOrd="1" destOrd="0" presId="urn:microsoft.com/office/officeart/2005/8/layout/chart3"/>
    <dgm:cxn modelId="{A2477E3D-144C-4730-B356-61BD1E170870}" srcId="{EBA4504E-F391-486D-8D9F-86B9186DAE5F}" destId="{51DA46FE-BEB6-4A1B-BFAE-57FCA0B1435C}" srcOrd="1" destOrd="0" parTransId="{5C38583B-3F6B-4602-8F00-06C5FC779120}" sibTransId="{D022EE42-266E-445A-96C3-F63A50B78F94}"/>
    <dgm:cxn modelId="{45FA47A1-3FB8-4C12-9D70-AF6800280CF2}" srcId="{EBA4504E-F391-486D-8D9F-86B9186DAE5F}" destId="{3B1809BF-048E-4AB5-909F-0EBFB16E0413}" srcOrd="0" destOrd="0" parTransId="{AACB5CF7-1941-471F-A302-E6CA55486B9A}" sibTransId="{3BA329E6-E416-49A2-A998-49DCCA96AA2B}"/>
    <dgm:cxn modelId="{5F7368BF-4EAD-3B42-98FA-0D7D2C7CDD0B}" type="presOf" srcId="{51DA46FE-BEB6-4A1B-BFAE-57FCA0B1435C}" destId="{3F1A958C-B945-7545-B89E-5C17B4764760}" srcOrd="0" destOrd="0" presId="urn:microsoft.com/office/officeart/2005/8/layout/chart3"/>
    <dgm:cxn modelId="{0C0F06C8-BC5F-0B49-98BD-117BD98A8683}" type="presOf" srcId="{EBA4504E-F391-486D-8D9F-86B9186DAE5F}" destId="{1DCE9E74-0E01-484B-A52A-D091B03C773B}" srcOrd="0" destOrd="0" presId="urn:microsoft.com/office/officeart/2005/8/layout/chart3"/>
    <dgm:cxn modelId="{29BA6FCF-BAB6-4146-9688-DA80EC741BA4}" type="presOf" srcId="{3B1809BF-048E-4AB5-909F-0EBFB16E0413}" destId="{9E7FE205-2FEA-E84A-B33C-5D8924F8E6EF}" srcOrd="0" destOrd="0" presId="urn:microsoft.com/office/officeart/2005/8/layout/chart3"/>
    <dgm:cxn modelId="{5A74619A-EC18-2A4B-BB48-946E51DDBBE3}" type="presParOf" srcId="{1DCE9E74-0E01-484B-A52A-D091B03C773B}" destId="{9E7FE205-2FEA-E84A-B33C-5D8924F8E6EF}" srcOrd="0" destOrd="0" presId="urn:microsoft.com/office/officeart/2005/8/layout/chart3"/>
    <dgm:cxn modelId="{7DA5C9E4-A2FB-0D45-ACF6-322A60639A0A}" type="presParOf" srcId="{1DCE9E74-0E01-484B-A52A-D091B03C773B}" destId="{74F6EE39-CAC9-6A45-BD5E-4B08DA02C011}" srcOrd="1" destOrd="0" presId="urn:microsoft.com/office/officeart/2005/8/layout/chart3"/>
    <dgm:cxn modelId="{E156EADF-8C2E-1C4E-AA2C-08609EB78527}" type="presParOf" srcId="{1DCE9E74-0E01-484B-A52A-D091B03C773B}" destId="{3F1A958C-B945-7545-B89E-5C17B4764760}" srcOrd="2" destOrd="0" presId="urn:microsoft.com/office/officeart/2005/8/layout/chart3"/>
    <dgm:cxn modelId="{A0002F60-875B-D648-88B5-1276C1E99CE3}" type="presParOf" srcId="{1DCE9E74-0E01-484B-A52A-D091B03C773B}" destId="{B43F6035-B084-9849-933C-DF84EED1A8C9}" srcOrd="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6E0CF6-2925-4EEC-89B8-24D7EB79D90F}"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EFEA5C0C-26ED-48E5-B877-FF0EC4014BC7}">
      <dgm:prSet/>
      <dgm:spPr/>
      <dgm:t>
        <a:bodyPr/>
        <a:lstStyle/>
        <a:p>
          <a:r>
            <a:rPr lang="en-US" b="1" dirty="0"/>
            <a:t>Correlated features, no overfitting, very noisy dataset with many missing values</a:t>
          </a:r>
        </a:p>
      </dgm:t>
    </dgm:pt>
    <dgm:pt modelId="{EB3BE926-9920-458A-8137-5F81864F873D}" type="parTrans" cxnId="{FE2EF2D0-8475-416E-877F-C86FE4FA3D1B}">
      <dgm:prSet/>
      <dgm:spPr/>
      <dgm:t>
        <a:bodyPr/>
        <a:lstStyle/>
        <a:p>
          <a:endParaRPr lang="en-US"/>
        </a:p>
      </dgm:t>
    </dgm:pt>
    <dgm:pt modelId="{306CB6A3-5BCB-4440-BCFD-F000CEC6D24F}" type="sibTrans" cxnId="{FE2EF2D0-8475-416E-877F-C86FE4FA3D1B}">
      <dgm:prSet/>
      <dgm:spPr/>
      <dgm:t>
        <a:bodyPr/>
        <a:lstStyle/>
        <a:p>
          <a:endParaRPr lang="en-US"/>
        </a:p>
      </dgm:t>
    </dgm:pt>
    <dgm:pt modelId="{4BE48AA5-2033-4523-9173-7454B7C05C83}">
      <dgm:prSet/>
      <dgm:spPr/>
      <dgm:t>
        <a:bodyPr/>
        <a:lstStyle/>
        <a:p>
          <a:r>
            <a:rPr lang="en-US" b="1" dirty="0" err="1"/>
            <a:t>Xgboost</a:t>
          </a:r>
          <a:r>
            <a:rPr lang="en-US" b="1" dirty="0"/>
            <a:t> doesn’t perform well with noisy dataset and huge missing values</a:t>
          </a:r>
        </a:p>
      </dgm:t>
    </dgm:pt>
    <dgm:pt modelId="{4BB078A2-08FF-42B9-A26D-FAFE36F855DC}" type="parTrans" cxnId="{9914F966-AD01-49E8-82FE-2E349292076D}">
      <dgm:prSet/>
      <dgm:spPr/>
      <dgm:t>
        <a:bodyPr/>
        <a:lstStyle/>
        <a:p>
          <a:endParaRPr lang="en-US"/>
        </a:p>
      </dgm:t>
    </dgm:pt>
    <dgm:pt modelId="{545E783E-5805-4C95-A841-43CBF1332B39}" type="sibTrans" cxnId="{9914F966-AD01-49E8-82FE-2E349292076D}">
      <dgm:prSet/>
      <dgm:spPr/>
      <dgm:t>
        <a:bodyPr/>
        <a:lstStyle/>
        <a:p>
          <a:endParaRPr lang="en-US"/>
        </a:p>
      </dgm:t>
    </dgm:pt>
    <dgm:pt modelId="{C020481E-91BA-4590-A758-F68C6AFCB45E}">
      <dgm:prSet/>
      <dgm:spPr/>
      <dgm:t>
        <a:bodyPr/>
        <a:lstStyle/>
        <a:p>
          <a:r>
            <a:rPr lang="en-US" b="1" dirty="0"/>
            <a:t>Why ordinal +RF  better than time series: Too many missing values, irregular steps</a:t>
          </a:r>
        </a:p>
      </dgm:t>
    </dgm:pt>
    <dgm:pt modelId="{B8A5101D-9C5C-4A0B-A49D-B5AC3294B3EC}" type="parTrans" cxnId="{492E5B42-0A19-4331-AAF3-F60C6FBB2E81}">
      <dgm:prSet/>
      <dgm:spPr/>
      <dgm:t>
        <a:bodyPr/>
        <a:lstStyle/>
        <a:p>
          <a:endParaRPr lang="en-US"/>
        </a:p>
      </dgm:t>
    </dgm:pt>
    <dgm:pt modelId="{7DCDAE84-A69B-4D14-91F5-C3EC87C57AA6}" type="sibTrans" cxnId="{492E5B42-0A19-4331-AAF3-F60C6FBB2E81}">
      <dgm:prSet/>
      <dgm:spPr/>
      <dgm:t>
        <a:bodyPr/>
        <a:lstStyle/>
        <a:p>
          <a:endParaRPr lang="en-US"/>
        </a:p>
      </dgm:t>
    </dgm:pt>
    <dgm:pt modelId="{B8B15C9C-0589-4FCB-AC1B-AE4F8207DEE3}">
      <dgm:prSet/>
      <dgm:spPr/>
      <dgm:t>
        <a:bodyPr/>
        <a:lstStyle/>
        <a:p>
          <a:r>
            <a:rPr lang="en-US" b="1" dirty="0"/>
            <a:t>Observations asynchronous</a:t>
          </a:r>
        </a:p>
      </dgm:t>
    </dgm:pt>
    <dgm:pt modelId="{27BEEAF3-BE61-4BE6-BF63-A30101D0FD3A}" type="parTrans" cxnId="{E9B42B0C-FB88-435E-9308-28832C1CB5A5}">
      <dgm:prSet/>
      <dgm:spPr/>
      <dgm:t>
        <a:bodyPr/>
        <a:lstStyle/>
        <a:p>
          <a:endParaRPr lang="en-US"/>
        </a:p>
      </dgm:t>
    </dgm:pt>
    <dgm:pt modelId="{23CEBB12-2B45-4F5A-ACF6-40DEB899A930}" type="sibTrans" cxnId="{E9B42B0C-FB88-435E-9308-28832C1CB5A5}">
      <dgm:prSet/>
      <dgm:spPr/>
      <dgm:t>
        <a:bodyPr/>
        <a:lstStyle/>
        <a:p>
          <a:endParaRPr lang="en-US"/>
        </a:p>
      </dgm:t>
    </dgm:pt>
    <dgm:pt modelId="{8078674F-CCE7-42FF-B6AE-F68B5E6E1413}">
      <dgm:prSet/>
      <dgm:spPr/>
      <dgm:t>
        <a:bodyPr/>
        <a:lstStyle/>
        <a:p>
          <a:r>
            <a:rPr lang="en-US" b="1" dirty="0"/>
            <a:t>Distribution of time between  inspections is random</a:t>
          </a:r>
        </a:p>
      </dgm:t>
    </dgm:pt>
    <dgm:pt modelId="{09719509-78E6-4213-8607-8F6B5BAAC76D}" type="parTrans" cxnId="{5B4A25BC-EE3D-48F0-B293-DE0807003997}">
      <dgm:prSet/>
      <dgm:spPr/>
      <dgm:t>
        <a:bodyPr/>
        <a:lstStyle/>
        <a:p>
          <a:endParaRPr lang="en-US"/>
        </a:p>
      </dgm:t>
    </dgm:pt>
    <dgm:pt modelId="{3EDEA777-3A8B-4B34-BF4C-A55BB599371A}" type="sibTrans" cxnId="{5B4A25BC-EE3D-48F0-B293-DE0807003997}">
      <dgm:prSet/>
      <dgm:spPr/>
      <dgm:t>
        <a:bodyPr/>
        <a:lstStyle/>
        <a:p>
          <a:endParaRPr lang="en-US"/>
        </a:p>
      </dgm:t>
    </dgm:pt>
    <dgm:pt modelId="{C94BD0E5-5408-4366-ACAB-8FBA7C0D4544}">
      <dgm:prSet/>
      <dgm:spPr/>
      <dgm:t>
        <a:bodyPr/>
        <a:lstStyle/>
        <a:p>
          <a:r>
            <a:rPr lang="en-US" b="1" dirty="0"/>
            <a:t>how robust is your predictions: Very robust as it take the average of many trees predictions.</a:t>
          </a:r>
        </a:p>
      </dgm:t>
    </dgm:pt>
    <dgm:pt modelId="{5CD58DE8-68E7-49EF-AA36-7CF39274BEF5}" type="parTrans" cxnId="{8ECF69EF-DAF5-47AF-BBBC-3518711EF63D}">
      <dgm:prSet/>
      <dgm:spPr/>
      <dgm:t>
        <a:bodyPr/>
        <a:lstStyle/>
        <a:p>
          <a:endParaRPr lang="en-US"/>
        </a:p>
      </dgm:t>
    </dgm:pt>
    <dgm:pt modelId="{51D295C3-D69A-4B6F-A907-0C65492A96F1}" type="sibTrans" cxnId="{8ECF69EF-DAF5-47AF-BBBC-3518711EF63D}">
      <dgm:prSet/>
      <dgm:spPr/>
      <dgm:t>
        <a:bodyPr/>
        <a:lstStyle/>
        <a:p>
          <a:endParaRPr lang="en-US"/>
        </a:p>
      </dgm:t>
    </dgm:pt>
    <dgm:pt modelId="{A8451301-AC22-124F-B7E0-3127F9876C74}" type="pres">
      <dgm:prSet presAssocID="{536E0CF6-2925-4EEC-89B8-24D7EB79D90F}" presName="diagram" presStyleCnt="0">
        <dgm:presLayoutVars>
          <dgm:dir/>
          <dgm:resizeHandles val="exact"/>
        </dgm:presLayoutVars>
      </dgm:prSet>
      <dgm:spPr/>
    </dgm:pt>
    <dgm:pt modelId="{53664FD1-990D-1241-A859-B42BFA99BF7E}" type="pres">
      <dgm:prSet presAssocID="{EFEA5C0C-26ED-48E5-B877-FF0EC4014BC7}" presName="node" presStyleLbl="node1" presStyleIdx="0" presStyleCnt="6">
        <dgm:presLayoutVars>
          <dgm:bulletEnabled val="1"/>
        </dgm:presLayoutVars>
      </dgm:prSet>
      <dgm:spPr/>
    </dgm:pt>
    <dgm:pt modelId="{1EFB377F-8E04-5B47-8A3C-8155DAAA3BD7}" type="pres">
      <dgm:prSet presAssocID="{306CB6A3-5BCB-4440-BCFD-F000CEC6D24F}" presName="sibTrans" presStyleCnt="0"/>
      <dgm:spPr/>
    </dgm:pt>
    <dgm:pt modelId="{658C2334-F747-0048-A275-26B5E31A24E6}" type="pres">
      <dgm:prSet presAssocID="{4BE48AA5-2033-4523-9173-7454B7C05C83}" presName="node" presStyleLbl="node1" presStyleIdx="1" presStyleCnt="6">
        <dgm:presLayoutVars>
          <dgm:bulletEnabled val="1"/>
        </dgm:presLayoutVars>
      </dgm:prSet>
      <dgm:spPr/>
    </dgm:pt>
    <dgm:pt modelId="{348F23E4-0DB7-CD4E-8A45-B804CE921DBD}" type="pres">
      <dgm:prSet presAssocID="{545E783E-5805-4C95-A841-43CBF1332B39}" presName="sibTrans" presStyleCnt="0"/>
      <dgm:spPr/>
    </dgm:pt>
    <dgm:pt modelId="{E82F5E8A-9B8F-F847-B6A4-5662B4AB6367}" type="pres">
      <dgm:prSet presAssocID="{C020481E-91BA-4590-A758-F68C6AFCB45E}" presName="node" presStyleLbl="node1" presStyleIdx="2" presStyleCnt="6">
        <dgm:presLayoutVars>
          <dgm:bulletEnabled val="1"/>
        </dgm:presLayoutVars>
      </dgm:prSet>
      <dgm:spPr/>
    </dgm:pt>
    <dgm:pt modelId="{33659424-D4DD-8944-84BB-CBD66A6F5FB6}" type="pres">
      <dgm:prSet presAssocID="{7DCDAE84-A69B-4D14-91F5-C3EC87C57AA6}" presName="sibTrans" presStyleCnt="0"/>
      <dgm:spPr/>
    </dgm:pt>
    <dgm:pt modelId="{2EDCCC3A-0772-D645-A11F-CA16AF794CB5}" type="pres">
      <dgm:prSet presAssocID="{B8B15C9C-0589-4FCB-AC1B-AE4F8207DEE3}" presName="node" presStyleLbl="node1" presStyleIdx="3" presStyleCnt="6">
        <dgm:presLayoutVars>
          <dgm:bulletEnabled val="1"/>
        </dgm:presLayoutVars>
      </dgm:prSet>
      <dgm:spPr/>
    </dgm:pt>
    <dgm:pt modelId="{7C726192-5FCE-FF46-8E34-0E903039E61E}" type="pres">
      <dgm:prSet presAssocID="{23CEBB12-2B45-4F5A-ACF6-40DEB899A930}" presName="sibTrans" presStyleCnt="0"/>
      <dgm:spPr/>
    </dgm:pt>
    <dgm:pt modelId="{93151C49-D59E-8546-8DE2-886565668992}" type="pres">
      <dgm:prSet presAssocID="{8078674F-CCE7-42FF-B6AE-F68B5E6E1413}" presName="node" presStyleLbl="node1" presStyleIdx="4" presStyleCnt="6">
        <dgm:presLayoutVars>
          <dgm:bulletEnabled val="1"/>
        </dgm:presLayoutVars>
      </dgm:prSet>
      <dgm:spPr/>
    </dgm:pt>
    <dgm:pt modelId="{65C7ACFF-73B7-D548-AB4F-46ABF1E3D170}" type="pres">
      <dgm:prSet presAssocID="{3EDEA777-3A8B-4B34-BF4C-A55BB599371A}" presName="sibTrans" presStyleCnt="0"/>
      <dgm:spPr/>
    </dgm:pt>
    <dgm:pt modelId="{B6569EFB-5043-C240-B168-B033E41F384E}" type="pres">
      <dgm:prSet presAssocID="{C94BD0E5-5408-4366-ACAB-8FBA7C0D4544}" presName="node" presStyleLbl="node1" presStyleIdx="5" presStyleCnt="6">
        <dgm:presLayoutVars>
          <dgm:bulletEnabled val="1"/>
        </dgm:presLayoutVars>
      </dgm:prSet>
      <dgm:spPr/>
    </dgm:pt>
  </dgm:ptLst>
  <dgm:cxnLst>
    <dgm:cxn modelId="{EF30B001-19A7-3448-AD26-589ACFF81A75}" type="presOf" srcId="{C020481E-91BA-4590-A758-F68C6AFCB45E}" destId="{E82F5E8A-9B8F-F847-B6A4-5662B4AB6367}" srcOrd="0" destOrd="0" presId="urn:microsoft.com/office/officeart/2005/8/layout/default"/>
    <dgm:cxn modelId="{E9B42B0C-FB88-435E-9308-28832C1CB5A5}" srcId="{536E0CF6-2925-4EEC-89B8-24D7EB79D90F}" destId="{B8B15C9C-0589-4FCB-AC1B-AE4F8207DEE3}" srcOrd="3" destOrd="0" parTransId="{27BEEAF3-BE61-4BE6-BF63-A30101D0FD3A}" sibTransId="{23CEBB12-2B45-4F5A-ACF6-40DEB899A930}"/>
    <dgm:cxn modelId="{CB57AF39-C976-7345-A774-FF9545016C97}" type="presOf" srcId="{C94BD0E5-5408-4366-ACAB-8FBA7C0D4544}" destId="{B6569EFB-5043-C240-B168-B033E41F384E}" srcOrd="0" destOrd="0" presId="urn:microsoft.com/office/officeart/2005/8/layout/default"/>
    <dgm:cxn modelId="{492E5B42-0A19-4331-AAF3-F60C6FBB2E81}" srcId="{536E0CF6-2925-4EEC-89B8-24D7EB79D90F}" destId="{C020481E-91BA-4590-A758-F68C6AFCB45E}" srcOrd="2" destOrd="0" parTransId="{B8A5101D-9C5C-4A0B-A49D-B5AC3294B3EC}" sibTransId="{7DCDAE84-A69B-4D14-91F5-C3EC87C57AA6}"/>
    <dgm:cxn modelId="{B28F1851-D70D-944E-B43E-1555FC3E0098}" type="presOf" srcId="{536E0CF6-2925-4EEC-89B8-24D7EB79D90F}" destId="{A8451301-AC22-124F-B7E0-3127F9876C74}" srcOrd="0" destOrd="0" presId="urn:microsoft.com/office/officeart/2005/8/layout/default"/>
    <dgm:cxn modelId="{1C0C8365-0471-E84E-87C7-76095E56EE0F}" type="presOf" srcId="{8078674F-CCE7-42FF-B6AE-F68B5E6E1413}" destId="{93151C49-D59E-8546-8DE2-886565668992}" srcOrd="0" destOrd="0" presId="urn:microsoft.com/office/officeart/2005/8/layout/default"/>
    <dgm:cxn modelId="{9914F966-AD01-49E8-82FE-2E349292076D}" srcId="{536E0CF6-2925-4EEC-89B8-24D7EB79D90F}" destId="{4BE48AA5-2033-4523-9173-7454B7C05C83}" srcOrd="1" destOrd="0" parTransId="{4BB078A2-08FF-42B9-A26D-FAFE36F855DC}" sibTransId="{545E783E-5805-4C95-A841-43CBF1332B39}"/>
    <dgm:cxn modelId="{826168B7-499C-004F-B7BE-F536919D3179}" type="presOf" srcId="{B8B15C9C-0589-4FCB-AC1B-AE4F8207DEE3}" destId="{2EDCCC3A-0772-D645-A11F-CA16AF794CB5}" srcOrd="0" destOrd="0" presId="urn:microsoft.com/office/officeart/2005/8/layout/default"/>
    <dgm:cxn modelId="{5B4A25BC-EE3D-48F0-B293-DE0807003997}" srcId="{536E0CF6-2925-4EEC-89B8-24D7EB79D90F}" destId="{8078674F-CCE7-42FF-B6AE-F68B5E6E1413}" srcOrd="4" destOrd="0" parTransId="{09719509-78E6-4213-8607-8F6B5BAAC76D}" sibTransId="{3EDEA777-3A8B-4B34-BF4C-A55BB599371A}"/>
    <dgm:cxn modelId="{FE2EF2D0-8475-416E-877F-C86FE4FA3D1B}" srcId="{536E0CF6-2925-4EEC-89B8-24D7EB79D90F}" destId="{EFEA5C0C-26ED-48E5-B877-FF0EC4014BC7}" srcOrd="0" destOrd="0" parTransId="{EB3BE926-9920-458A-8137-5F81864F873D}" sibTransId="{306CB6A3-5BCB-4440-BCFD-F000CEC6D24F}"/>
    <dgm:cxn modelId="{8ECF69EF-DAF5-47AF-BBBC-3518711EF63D}" srcId="{536E0CF6-2925-4EEC-89B8-24D7EB79D90F}" destId="{C94BD0E5-5408-4366-ACAB-8FBA7C0D4544}" srcOrd="5" destOrd="0" parTransId="{5CD58DE8-68E7-49EF-AA36-7CF39274BEF5}" sibTransId="{51D295C3-D69A-4B6F-A907-0C65492A96F1}"/>
    <dgm:cxn modelId="{33DB2DF6-907D-B84D-B472-E2E39516F2A3}" type="presOf" srcId="{EFEA5C0C-26ED-48E5-B877-FF0EC4014BC7}" destId="{53664FD1-990D-1241-A859-B42BFA99BF7E}" srcOrd="0" destOrd="0" presId="urn:microsoft.com/office/officeart/2005/8/layout/default"/>
    <dgm:cxn modelId="{E827E0F7-B562-8348-BB91-8050487F23A3}" type="presOf" srcId="{4BE48AA5-2033-4523-9173-7454B7C05C83}" destId="{658C2334-F747-0048-A275-26B5E31A24E6}" srcOrd="0" destOrd="0" presId="urn:microsoft.com/office/officeart/2005/8/layout/default"/>
    <dgm:cxn modelId="{B392EF11-3936-D54C-9EE8-705C6A1D465F}" type="presParOf" srcId="{A8451301-AC22-124F-B7E0-3127F9876C74}" destId="{53664FD1-990D-1241-A859-B42BFA99BF7E}" srcOrd="0" destOrd="0" presId="urn:microsoft.com/office/officeart/2005/8/layout/default"/>
    <dgm:cxn modelId="{7BA0048F-8099-5049-83C2-47796C5ADF5D}" type="presParOf" srcId="{A8451301-AC22-124F-B7E0-3127F9876C74}" destId="{1EFB377F-8E04-5B47-8A3C-8155DAAA3BD7}" srcOrd="1" destOrd="0" presId="urn:microsoft.com/office/officeart/2005/8/layout/default"/>
    <dgm:cxn modelId="{495EAE0B-CB81-4D43-9CED-2FF99B735F10}" type="presParOf" srcId="{A8451301-AC22-124F-B7E0-3127F9876C74}" destId="{658C2334-F747-0048-A275-26B5E31A24E6}" srcOrd="2" destOrd="0" presId="urn:microsoft.com/office/officeart/2005/8/layout/default"/>
    <dgm:cxn modelId="{CFCDF359-3AAB-0A45-9C2A-1E99CF82F8FD}" type="presParOf" srcId="{A8451301-AC22-124F-B7E0-3127F9876C74}" destId="{348F23E4-0DB7-CD4E-8A45-B804CE921DBD}" srcOrd="3" destOrd="0" presId="urn:microsoft.com/office/officeart/2005/8/layout/default"/>
    <dgm:cxn modelId="{0050F25B-6A36-584A-99C6-727FD7082FB2}" type="presParOf" srcId="{A8451301-AC22-124F-B7E0-3127F9876C74}" destId="{E82F5E8A-9B8F-F847-B6A4-5662B4AB6367}" srcOrd="4" destOrd="0" presId="urn:microsoft.com/office/officeart/2005/8/layout/default"/>
    <dgm:cxn modelId="{9EC05974-74E1-D145-A2C7-8614EB2075BC}" type="presParOf" srcId="{A8451301-AC22-124F-B7E0-3127F9876C74}" destId="{33659424-D4DD-8944-84BB-CBD66A6F5FB6}" srcOrd="5" destOrd="0" presId="urn:microsoft.com/office/officeart/2005/8/layout/default"/>
    <dgm:cxn modelId="{BB77C46F-0ED2-1646-9751-C643C4049A77}" type="presParOf" srcId="{A8451301-AC22-124F-B7E0-3127F9876C74}" destId="{2EDCCC3A-0772-D645-A11F-CA16AF794CB5}" srcOrd="6" destOrd="0" presId="urn:microsoft.com/office/officeart/2005/8/layout/default"/>
    <dgm:cxn modelId="{C2451258-5128-4442-9E34-4E512F97F694}" type="presParOf" srcId="{A8451301-AC22-124F-B7E0-3127F9876C74}" destId="{7C726192-5FCE-FF46-8E34-0E903039E61E}" srcOrd="7" destOrd="0" presId="urn:microsoft.com/office/officeart/2005/8/layout/default"/>
    <dgm:cxn modelId="{50E12085-1824-C34A-B371-410F73C88662}" type="presParOf" srcId="{A8451301-AC22-124F-B7E0-3127F9876C74}" destId="{93151C49-D59E-8546-8DE2-886565668992}" srcOrd="8" destOrd="0" presId="urn:microsoft.com/office/officeart/2005/8/layout/default"/>
    <dgm:cxn modelId="{7917B31D-E8CF-6C45-8003-A3DC92BE10F4}" type="presParOf" srcId="{A8451301-AC22-124F-B7E0-3127F9876C74}" destId="{65C7ACFF-73B7-D548-AB4F-46ABF1E3D170}" srcOrd="9" destOrd="0" presId="urn:microsoft.com/office/officeart/2005/8/layout/default"/>
    <dgm:cxn modelId="{4F660A95-A0EB-8F4B-B024-B94FFB8EAF69}" type="presParOf" srcId="{A8451301-AC22-124F-B7E0-3127F9876C74}" destId="{B6569EFB-5043-C240-B168-B033E41F384E}"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89FA5D-9A8B-40B1-BC9F-C93CAA134DA2}"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FF39FD6F-EBA3-474F-9567-18D639D0D0F2}">
      <dgm:prSet custT="1"/>
      <dgm:spPr/>
      <dgm:t>
        <a:bodyPr/>
        <a:lstStyle/>
        <a:p>
          <a:r>
            <a:rPr lang="en-US" sz="2200" b="1" dirty="0"/>
            <a:t>If you receive 14-27 points, on either the initial or re-inspection you will be on a 150-210 day cycle</a:t>
          </a:r>
        </a:p>
      </dgm:t>
    </dgm:pt>
    <dgm:pt modelId="{DD5A29AC-0070-4A69-B119-9AF78B9E81BF}" type="parTrans" cxnId="{A7C75078-2260-47AE-8FAD-110E74FE53B9}">
      <dgm:prSet/>
      <dgm:spPr/>
      <dgm:t>
        <a:bodyPr/>
        <a:lstStyle/>
        <a:p>
          <a:endParaRPr lang="en-US"/>
        </a:p>
      </dgm:t>
    </dgm:pt>
    <dgm:pt modelId="{74640EA4-F0D3-40E8-A535-FD6A6DF11255}" type="sibTrans" cxnId="{A7C75078-2260-47AE-8FAD-110E74FE53B9}">
      <dgm:prSet phldrT="01" phldr="0"/>
      <dgm:spPr/>
      <dgm:t>
        <a:bodyPr/>
        <a:lstStyle/>
        <a:p>
          <a:r>
            <a:rPr lang="en-US"/>
            <a:t>01</a:t>
          </a:r>
        </a:p>
      </dgm:t>
    </dgm:pt>
    <dgm:pt modelId="{7E8EF5F8-CB6B-46FD-95FB-A7E6516636F6}">
      <dgm:prSet custT="1"/>
      <dgm:spPr/>
      <dgm:t>
        <a:bodyPr/>
        <a:lstStyle/>
        <a:p>
          <a:r>
            <a:rPr lang="en-US" sz="2200" b="1" dirty="0"/>
            <a:t>If you receive 28 or more on either the initial or re-inspection, you will be on a 90-150 day cycle.</a:t>
          </a:r>
        </a:p>
      </dgm:t>
    </dgm:pt>
    <dgm:pt modelId="{6CC35D24-E131-4098-AA2A-3797683DBF0C}" type="parTrans" cxnId="{68DB9AB2-F870-4D22-98E2-90E429F26785}">
      <dgm:prSet/>
      <dgm:spPr/>
      <dgm:t>
        <a:bodyPr/>
        <a:lstStyle/>
        <a:p>
          <a:endParaRPr lang="en-US"/>
        </a:p>
      </dgm:t>
    </dgm:pt>
    <dgm:pt modelId="{FB9450C0-7274-4033-93ED-2AD2E7F8BEF0}" type="sibTrans" cxnId="{68DB9AB2-F870-4D22-98E2-90E429F26785}">
      <dgm:prSet phldrT="02" phldr="0"/>
      <dgm:spPr/>
      <dgm:t>
        <a:bodyPr/>
        <a:lstStyle/>
        <a:p>
          <a:r>
            <a:rPr lang="en-US"/>
            <a:t>02</a:t>
          </a:r>
        </a:p>
      </dgm:t>
    </dgm:pt>
    <dgm:pt modelId="{7D40F121-4DA0-4751-9BA4-B556B4CC46BC}">
      <dgm:prSet custT="1"/>
      <dgm:spPr/>
      <dgm:t>
        <a:bodyPr/>
        <a:lstStyle/>
        <a:p>
          <a:r>
            <a:rPr lang="en-US" sz="2100" b="1" dirty="0"/>
            <a:t>However a score of 28 or more on the re-inspection will have an additional compliance inspection that will not lead to changing the letter grade or cycle</a:t>
          </a:r>
          <a:r>
            <a:rPr lang="en-US" sz="2100" dirty="0"/>
            <a:t>.</a:t>
          </a:r>
        </a:p>
      </dgm:t>
    </dgm:pt>
    <dgm:pt modelId="{9808B1E7-F0D3-48CA-BCE3-62883582088C}" type="parTrans" cxnId="{9C2801BE-B41A-4923-BBC1-5C9A64E5A839}">
      <dgm:prSet/>
      <dgm:spPr/>
      <dgm:t>
        <a:bodyPr/>
        <a:lstStyle/>
        <a:p>
          <a:endParaRPr lang="en-US"/>
        </a:p>
      </dgm:t>
    </dgm:pt>
    <dgm:pt modelId="{52A4DACD-1C53-488A-88E6-38FFE4A7ED2B}" type="sibTrans" cxnId="{9C2801BE-B41A-4923-BBC1-5C9A64E5A839}">
      <dgm:prSet phldrT="03" phldr="0"/>
      <dgm:spPr/>
      <dgm:t>
        <a:bodyPr/>
        <a:lstStyle/>
        <a:p>
          <a:r>
            <a:rPr lang="en-US"/>
            <a:t>03</a:t>
          </a:r>
          <a:endParaRPr lang="en-US" dirty="0"/>
        </a:p>
      </dgm:t>
    </dgm:pt>
    <dgm:pt modelId="{8F280A32-0E7F-F84A-B028-6D089CCAFEF7}" type="pres">
      <dgm:prSet presAssocID="{C789FA5D-9A8B-40B1-BC9F-C93CAA134DA2}" presName="Name0" presStyleCnt="0">
        <dgm:presLayoutVars>
          <dgm:animLvl val="lvl"/>
          <dgm:resizeHandles val="exact"/>
        </dgm:presLayoutVars>
      </dgm:prSet>
      <dgm:spPr/>
    </dgm:pt>
    <dgm:pt modelId="{30F0E00C-0CDD-474B-8204-D2B6AEB141D3}" type="pres">
      <dgm:prSet presAssocID="{FF39FD6F-EBA3-474F-9567-18D639D0D0F2}" presName="compositeNode" presStyleCnt="0">
        <dgm:presLayoutVars>
          <dgm:bulletEnabled val="1"/>
        </dgm:presLayoutVars>
      </dgm:prSet>
      <dgm:spPr/>
    </dgm:pt>
    <dgm:pt modelId="{2F3786DA-7E91-354D-AF91-53B94445E7F7}" type="pres">
      <dgm:prSet presAssocID="{FF39FD6F-EBA3-474F-9567-18D639D0D0F2}" presName="bgRect" presStyleLbl="alignNode1" presStyleIdx="0" presStyleCnt="3"/>
      <dgm:spPr/>
    </dgm:pt>
    <dgm:pt modelId="{3AB6822A-4381-E14C-A835-2B50326ACE2C}" type="pres">
      <dgm:prSet presAssocID="{74640EA4-F0D3-40E8-A535-FD6A6DF11255}" presName="sibTransNodeRect" presStyleLbl="alignNode1" presStyleIdx="0" presStyleCnt="3">
        <dgm:presLayoutVars>
          <dgm:chMax val="0"/>
          <dgm:bulletEnabled val="1"/>
        </dgm:presLayoutVars>
      </dgm:prSet>
      <dgm:spPr/>
    </dgm:pt>
    <dgm:pt modelId="{C4B68FF3-EA0A-0A4B-AD22-9026C581EFAF}" type="pres">
      <dgm:prSet presAssocID="{FF39FD6F-EBA3-474F-9567-18D639D0D0F2}" presName="nodeRect" presStyleLbl="alignNode1" presStyleIdx="0" presStyleCnt="3">
        <dgm:presLayoutVars>
          <dgm:bulletEnabled val="1"/>
        </dgm:presLayoutVars>
      </dgm:prSet>
      <dgm:spPr/>
    </dgm:pt>
    <dgm:pt modelId="{257ADC17-D72C-AC4D-A142-3B0E9BD7ECB2}" type="pres">
      <dgm:prSet presAssocID="{74640EA4-F0D3-40E8-A535-FD6A6DF11255}" presName="sibTrans" presStyleCnt="0"/>
      <dgm:spPr/>
    </dgm:pt>
    <dgm:pt modelId="{49C61685-13A6-4D46-854B-5CD42D1C5543}" type="pres">
      <dgm:prSet presAssocID="{7E8EF5F8-CB6B-46FD-95FB-A7E6516636F6}" presName="compositeNode" presStyleCnt="0">
        <dgm:presLayoutVars>
          <dgm:bulletEnabled val="1"/>
        </dgm:presLayoutVars>
      </dgm:prSet>
      <dgm:spPr/>
    </dgm:pt>
    <dgm:pt modelId="{D3AAB842-EFFA-CB4A-A94D-366FE78B96D5}" type="pres">
      <dgm:prSet presAssocID="{7E8EF5F8-CB6B-46FD-95FB-A7E6516636F6}" presName="bgRect" presStyleLbl="alignNode1" presStyleIdx="1" presStyleCnt="3"/>
      <dgm:spPr/>
    </dgm:pt>
    <dgm:pt modelId="{BC13D9BC-142F-054D-AA1F-7EAF3C83A464}" type="pres">
      <dgm:prSet presAssocID="{FB9450C0-7274-4033-93ED-2AD2E7F8BEF0}" presName="sibTransNodeRect" presStyleLbl="alignNode1" presStyleIdx="1" presStyleCnt="3">
        <dgm:presLayoutVars>
          <dgm:chMax val="0"/>
          <dgm:bulletEnabled val="1"/>
        </dgm:presLayoutVars>
      </dgm:prSet>
      <dgm:spPr/>
    </dgm:pt>
    <dgm:pt modelId="{7075960E-FBB1-4449-A271-F5DC00FC9C7F}" type="pres">
      <dgm:prSet presAssocID="{7E8EF5F8-CB6B-46FD-95FB-A7E6516636F6}" presName="nodeRect" presStyleLbl="alignNode1" presStyleIdx="1" presStyleCnt="3">
        <dgm:presLayoutVars>
          <dgm:bulletEnabled val="1"/>
        </dgm:presLayoutVars>
      </dgm:prSet>
      <dgm:spPr/>
    </dgm:pt>
    <dgm:pt modelId="{E6F742F0-88CC-AA4E-8F3B-51208C70D6E8}" type="pres">
      <dgm:prSet presAssocID="{FB9450C0-7274-4033-93ED-2AD2E7F8BEF0}" presName="sibTrans" presStyleCnt="0"/>
      <dgm:spPr/>
    </dgm:pt>
    <dgm:pt modelId="{71105241-D858-7048-83CF-2D36027CCEAF}" type="pres">
      <dgm:prSet presAssocID="{7D40F121-4DA0-4751-9BA4-B556B4CC46BC}" presName="compositeNode" presStyleCnt="0">
        <dgm:presLayoutVars>
          <dgm:bulletEnabled val="1"/>
        </dgm:presLayoutVars>
      </dgm:prSet>
      <dgm:spPr/>
    </dgm:pt>
    <dgm:pt modelId="{E95A1900-742D-A94D-9EDB-43F933430C59}" type="pres">
      <dgm:prSet presAssocID="{7D40F121-4DA0-4751-9BA4-B556B4CC46BC}" presName="bgRect" presStyleLbl="alignNode1" presStyleIdx="2" presStyleCnt="3"/>
      <dgm:spPr/>
    </dgm:pt>
    <dgm:pt modelId="{6F839A52-4BE0-DD48-BBB4-620E4B81277E}" type="pres">
      <dgm:prSet presAssocID="{52A4DACD-1C53-488A-88E6-38FFE4A7ED2B}" presName="sibTransNodeRect" presStyleLbl="alignNode1" presStyleIdx="2" presStyleCnt="3">
        <dgm:presLayoutVars>
          <dgm:chMax val="0"/>
          <dgm:bulletEnabled val="1"/>
        </dgm:presLayoutVars>
      </dgm:prSet>
      <dgm:spPr/>
    </dgm:pt>
    <dgm:pt modelId="{AF3DA58D-45C2-CC45-AB79-A2509DFF591D}" type="pres">
      <dgm:prSet presAssocID="{7D40F121-4DA0-4751-9BA4-B556B4CC46BC}" presName="nodeRect" presStyleLbl="alignNode1" presStyleIdx="2" presStyleCnt="3">
        <dgm:presLayoutVars>
          <dgm:bulletEnabled val="1"/>
        </dgm:presLayoutVars>
      </dgm:prSet>
      <dgm:spPr/>
    </dgm:pt>
  </dgm:ptLst>
  <dgm:cxnLst>
    <dgm:cxn modelId="{C2EF0439-DC7A-034F-B8B7-B96FCA93EC16}" type="presOf" srcId="{52A4DACD-1C53-488A-88E6-38FFE4A7ED2B}" destId="{6F839A52-4BE0-DD48-BBB4-620E4B81277E}" srcOrd="0" destOrd="0" presId="urn:microsoft.com/office/officeart/2016/7/layout/LinearBlockProcessNumbered"/>
    <dgm:cxn modelId="{B951EF4B-6638-C045-A96A-CA7247C571EA}" type="presOf" srcId="{FF39FD6F-EBA3-474F-9567-18D639D0D0F2}" destId="{2F3786DA-7E91-354D-AF91-53B94445E7F7}" srcOrd="0" destOrd="0" presId="urn:microsoft.com/office/officeart/2016/7/layout/LinearBlockProcessNumbered"/>
    <dgm:cxn modelId="{35F3CF6C-886D-9C47-B02B-46D48E77A677}" type="presOf" srcId="{7E8EF5F8-CB6B-46FD-95FB-A7E6516636F6}" destId="{D3AAB842-EFFA-CB4A-A94D-366FE78B96D5}" srcOrd="0" destOrd="0" presId="urn:microsoft.com/office/officeart/2016/7/layout/LinearBlockProcessNumbered"/>
    <dgm:cxn modelId="{A7C75078-2260-47AE-8FAD-110E74FE53B9}" srcId="{C789FA5D-9A8B-40B1-BC9F-C93CAA134DA2}" destId="{FF39FD6F-EBA3-474F-9567-18D639D0D0F2}" srcOrd="0" destOrd="0" parTransId="{DD5A29AC-0070-4A69-B119-9AF78B9E81BF}" sibTransId="{74640EA4-F0D3-40E8-A535-FD6A6DF11255}"/>
    <dgm:cxn modelId="{730F3D86-CE02-1244-AC67-A8F69A4A0031}" type="presOf" srcId="{7D40F121-4DA0-4751-9BA4-B556B4CC46BC}" destId="{E95A1900-742D-A94D-9EDB-43F933430C59}" srcOrd="0" destOrd="0" presId="urn:microsoft.com/office/officeart/2016/7/layout/LinearBlockProcessNumbered"/>
    <dgm:cxn modelId="{3A9F7B95-EBC6-6349-8573-77333E5DAFC7}" type="presOf" srcId="{74640EA4-F0D3-40E8-A535-FD6A6DF11255}" destId="{3AB6822A-4381-E14C-A835-2B50326ACE2C}" srcOrd="0" destOrd="0" presId="urn:microsoft.com/office/officeart/2016/7/layout/LinearBlockProcessNumbered"/>
    <dgm:cxn modelId="{68DB9AB2-F870-4D22-98E2-90E429F26785}" srcId="{C789FA5D-9A8B-40B1-BC9F-C93CAA134DA2}" destId="{7E8EF5F8-CB6B-46FD-95FB-A7E6516636F6}" srcOrd="1" destOrd="0" parTransId="{6CC35D24-E131-4098-AA2A-3797683DBF0C}" sibTransId="{FB9450C0-7274-4033-93ED-2AD2E7F8BEF0}"/>
    <dgm:cxn modelId="{9C2801BE-B41A-4923-BBC1-5C9A64E5A839}" srcId="{C789FA5D-9A8B-40B1-BC9F-C93CAA134DA2}" destId="{7D40F121-4DA0-4751-9BA4-B556B4CC46BC}" srcOrd="2" destOrd="0" parTransId="{9808B1E7-F0D3-48CA-BCE3-62883582088C}" sibTransId="{52A4DACD-1C53-488A-88E6-38FFE4A7ED2B}"/>
    <dgm:cxn modelId="{A6608DC6-9D2C-B749-8419-A0E69D883A1B}" type="presOf" srcId="{FF39FD6F-EBA3-474F-9567-18D639D0D0F2}" destId="{C4B68FF3-EA0A-0A4B-AD22-9026C581EFAF}" srcOrd="1" destOrd="0" presId="urn:microsoft.com/office/officeart/2016/7/layout/LinearBlockProcessNumbered"/>
    <dgm:cxn modelId="{6543D5DC-22BE-5949-B135-39135A4B3C37}" type="presOf" srcId="{FB9450C0-7274-4033-93ED-2AD2E7F8BEF0}" destId="{BC13D9BC-142F-054D-AA1F-7EAF3C83A464}" srcOrd="0" destOrd="0" presId="urn:microsoft.com/office/officeart/2016/7/layout/LinearBlockProcessNumbered"/>
    <dgm:cxn modelId="{0B94EFEC-E696-B14C-A276-C662B0CFDA0B}" type="presOf" srcId="{7D40F121-4DA0-4751-9BA4-B556B4CC46BC}" destId="{AF3DA58D-45C2-CC45-AB79-A2509DFF591D}" srcOrd="1" destOrd="0" presId="urn:microsoft.com/office/officeart/2016/7/layout/LinearBlockProcessNumbered"/>
    <dgm:cxn modelId="{544CB8F4-BA02-1940-9647-AC389E99F8AA}" type="presOf" srcId="{C789FA5D-9A8B-40B1-BC9F-C93CAA134DA2}" destId="{8F280A32-0E7F-F84A-B028-6D089CCAFEF7}" srcOrd="0" destOrd="0" presId="urn:microsoft.com/office/officeart/2016/7/layout/LinearBlockProcessNumbered"/>
    <dgm:cxn modelId="{F0FE85F9-8923-8B41-89A6-05F2EDB2392C}" type="presOf" srcId="{7E8EF5F8-CB6B-46FD-95FB-A7E6516636F6}" destId="{7075960E-FBB1-4449-A271-F5DC00FC9C7F}" srcOrd="1" destOrd="0" presId="urn:microsoft.com/office/officeart/2016/7/layout/LinearBlockProcessNumbered"/>
    <dgm:cxn modelId="{0BD4B512-DAC3-CF46-B012-12A284C71600}" type="presParOf" srcId="{8F280A32-0E7F-F84A-B028-6D089CCAFEF7}" destId="{30F0E00C-0CDD-474B-8204-D2B6AEB141D3}" srcOrd="0" destOrd="0" presId="urn:microsoft.com/office/officeart/2016/7/layout/LinearBlockProcessNumbered"/>
    <dgm:cxn modelId="{145DAA55-3033-D346-9FAA-054F594297F7}" type="presParOf" srcId="{30F0E00C-0CDD-474B-8204-D2B6AEB141D3}" destId="{2F3786DA-7E91-354D-AF91-53B94445E7F7}" srcOrd="0" destOrd="0" presId="urn:microsoft.com/office/officeart/2016/7/layout/LinearBlockProcessNumbered"/>
    <dgm:cxn modelId="{7D472C3B-65ED-D741-A377-ABD450B7D704}" type="presParOf" srcId="{30F0E00C-0CDD-474B-8204-D2B6AEB141D3}" destId="{3AB6822A-4381-E14C-A835-2B50326ACE2C}" srcOrd="1" destOrd="0" presId="urn:microsoft.com/office/officeart/2016/7/layout/LinearBlockProcessNumbered"/>
    <dgm:cxn modelId="{A36AE130-D497-5442-AB7D-8624D66BF184}" type="presParOf" srcId="{30F0E00C-0CDD-474B-8204-D2B6AEB141D3}" destId="{C4B68FF3-EA0A-0A4B-AD22-9026C581EFAF}" srcOrd="2" destOrd="0" presId="urn:microsoft.com/office/officeart/2016/7/layout/LinearBlockProcessNumbered"/>
    <dgm:cxn modelId="{075EAA5C-19F2-9D4C-837C-843AE9AD5F86}" type="presParOf" srcId="{8F280A32-0E7F-F84A-B028-6D089CCAFEF7}" destId="{257ADC17-D72C-AC4D-A142-3B0E9BD7ECB2}" srcOrd="1" destOrd="0" presId="urn:microsoft.com/office/officeart/2016/7/layout/LinearBlockProcessNumbered"/>
    <dgm:cxn modelId="{876968BF-2069-B049-BE25-C9CF30F97A67}" type="presParOf" srcId="{8F280A32-0E7F-F84A-B028-6D089CCAFEF7}" destId="{49C61685-13A6-4D46-854B-5CD42D1C5543}" srcOrd="2" destOrd="0" presId="urn:microsoft.com/office/officeart/2016/7/layout/LinearBlockProcessNumbered"/>
    <dgm:cxn modelId="{BD78CB8C-B587-1F4D-ACB9-25F9746DFC41}" type="presParOf" srcId="{49C61685-13A6-4D46-854B-5CD42D1C5543}" destId="{D3AAB842-EFFA-CB4A-A94D-366FE78B96D5}" srcOrd="0" destOrd="0" presId="urn:microsoft.com/office/officeart/2016/7/layout/LinearBlockProcessNumbered"/>
    <dgm:cxn modelId="{702894D4-A288-9D44-A4F9-042D35F4399D}" type="presParOf" srcId="{49C61685-13A6-4D46-854B-5CD42D1C5543}" destId="{BC13D9BC-142F-054D-AA1F-7EAF3C83A464}" srcOrd="1" destOrd="0" presId="urn:microsoft.com/office/officeart/2016/7/layout/LinearBlockProcessNumbered"/>
    <dgm:cxn modelId="{57E47682-F9F2-1D4D-970F-FCDD7BBF3785}" type="presParOf" srcId="{49C61685-13A6-4D46-854B-5CD42D1C5543}" destId="{7075960E-FBB1-4449-A271-F5DC00FC9C7F}" srcOrd="2" destOrd="0" presId="urn:microsoft.com/office/officeart/2016/7/layout/LinearBlockProcessNumbered"/>
    <dgm:cxn modelId="{1F814124-2CC4-994C-AB83-136ACB68619C}" type="presParOf" srcId="{8F280A32-0E7F-F84A-B028-6D089CCAFEF7}" destId="{E6F742F0-88CC-AA4E-8F3B-51208C70D6E8}" srcOrd="3" destOrd="0" presId="urn:microsoft.com/office/officeart/2016/7/layout/LinearBlockProcessNumbered"/>
    <dgm:cxn modelId="{2960B438-F004-814A-83EA-FA9CB21CFE29}" type="presParOf" srcId="{8F280A32-0E7F-F84A-B028-6D089CCAFEF7}" destId="{71105241-D858-7048-83CF-2D36027CCEAF}" srcOrd="4" destOrd="0" presId="urn:microsoft.com/office/officeart/2016/7/layout/LinearBlockProcessNumbered"/>
    <dgm:cxn modelId="{92F86EFB-C258-1941-8E5A-A51389FD5CF4}" type="presParOf" srcId="{71105241-D858-7048-83CF-2D36027CCEAF}" destId="{E95A1900-742D-A94D-9EDB-43F933430C59}" srcOrd="0" destOrd="0" presId="urn:microsoft.com/office/officeart/2016/7/layout/LinearBlockProcessNumbered"/>
    <dgm:cxn modelId="{9F788ADA-86BA-D841-B23D-8EC8C5F14925}" type="presParOf" srcId="{71105241-D858-7048-83CF-2D36027CCEAF}" destId="{6F839A52-4BE0-DD48-BBB4-620E4B81277E}" srcOrd="1" destOrd="0" presId="urn:microsoft.com/office/officeart/2016/7/layout/LinearBlockProcessNumbered"/>
    <dgm:cxn modelId="{C4102CDC-4860-E444-9F7A-89223499B875}" type="presParOf" srcId="{71105241-D858-7048-83CF-2D36027CCEAF}" destId="{AF3DA58D-45C2-CC45-AB79-A2509DFF591D}"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0BEC58-9ACE-4C37-BD07-AADB2E66D92C}"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EAD67B57-FFB2-4938-BCAA-AC072F3527FC}">
      <dgm:prSet/>
      <dgm:spPr/>
      <dgm:t>
        <a:bodyPr/>
        <a:lstStyle/>
        <a:p>
          <a:r>
            <a:rPr lang="en-US" sz="1600" b="1"/>
            <a:t>Food Sources</a:t>
          </a:r>
          <a:endParaRPr lang="en-US" sz="1600"/>
        </a:p>
      </dgm:t>
    </dgm:pt>
    <dgm:pt modelId="{791D2A4C-A554-4DF5-B27A-232427B9CFC9}" type="parTrans" cxnId="{260370F8-77BC-4017-B95B-E1CB6294FD84}">
      <dgm:prSet/>
      <dgm:spPr/>
      <dgm:t>
        <a:bodyPr/>
        <a:lstStyle/>
        <a:p>
          <a:endParaRPr lang="en-US"/>
        </a:p>
      </dgm:t>
    </dgm:pt>
    <dgm:pt modelId="{C213567C-2962-4F76-938D-34B81D3DC3A8}" type="sibTrans" cxnId="{260370F8-77BC-4017-B95B-E1CB6294FD84}">
      <dgm:prSet phldrT="01"/>
      <dgm:spPr/>
      <dgm:t>
        <a:bodyPr/>
        <a:lstStyle/>
        <a:p>
          <a:r>
            <a:rPr lang="en-US"/>
            <a:t>01</a:t>
          </a:r>
        </a:p>
      </dgm:t>
    </dgm:pt>
    <dgm:pt modelId="{F9BF21F5-AF3B-422E-8A57-15FE3CA38E6B}">
      <dgm:prSet custT="1"/>
      <dgm:spPr/>
      <dgm:t>
        <a:bodyPr/>
        <a:lstStyle/>
        <a:p>
          <a:r>
            <a:rPr lang="en-US" sz="2000" b="1" dirty="0"/>
            <a:t>Dirty or cracked eggs, ranging from 1-25 by groups of 6, points of 7-28</a:t>
          </a:r>
        </a:p>
      </dgm:t>
    </dgm:pt>
    <dgm:pt modelId="{E796BF65-F25A-4E6B-977D-9A12E5B0D641}" type="parTrans" cxnId="{8482951D-6EC1-472B-A96A-B3BEB4D768ED}">
      <dgm:prSet/>
      <dgm:spPr/>
      <dgm:t>
        <a:bodyPr/>
        <a:lstStyle/>
        <a:p>
          <a:endParaRPr lang="en-US"/>
        </a:p>
      </dgm:t>
    </dgm:pt>
    <dgm:pt modelId="{DF8FCFB6-832A-4A95-90F7-B8858B9A8757}" type="sibTrans" cxnId="{8482951D-6EC1-472B-A96A-B3BEB4D768ED}">
      <dgm:prSet/>
      <dgm:spPr/>
      <dgm:t>
        <a:bodyPr/>
        <a:lstStyle/>
        <a:p>
          <a:endParaRPr lang="en-US"/>
        </a:p>
      </dgm:t>
    </dgm:pt>
    <dgm:pt modelId="{D68F5E23-6650-41D4-9693-72DD32DC1AAC}">
      <dgm:prSet/>
      <dgm:spPr/>
      <dgm:t>
        <a:bodyPr/>
        <a:lstStyle/>
        <a:p>
          <a:r>
            <a:rPr lang="en-US" sz="1600" b="1" dirty="0"/>
            <a:t>Food Protection</a:t>
          </a:r>
          <a:endParaRPr lang="en-US" sz="1600" dirty="0"/>
        </a:p>
      </dgm:t>
    </dgm:pt>
    <dgm:pt modelId="{CDA76E18-0691-4474-99FF-62964B4E29FB}" type="parTrans" cxnId="{A5836E04-7D9A-449E-A811-D4DF01B7DB3D}">
      <dgm:prSet/>
      <dgm:spPr/>
      <dgm:t>
        <a:bodyPr/>
        <a:lstStyle/>
        <a:p>
          <a:endParaRPr lang="en-US"/>
        </a:p>
      </dgm:t>
    </dgm:pt>
    <dgm:pt modelId="{2672EE0F-8EAA-4CEC-99D6-4CF7EBAF6006}" type="sibTrans" cxnId="{A5836E04-7D9A-449E-A811-D4DF01B7DB3D}">
      <dgm:prSet phldrT="02"/>
      <dgm:spPr/>
      <dgm:t>
        <a:bodyPr/>
        <a:lstStyle/>
        <a:p>
          <a:r>
            <a:rPr lang="en-US" dirty="0"/>
            <a:t>02</a:t>
          </a:r>
        </a:p>
      </dgm:t>
    </dgm:pt>
    <dgm:pt modelId="{78540A46-3765-49A7-A5D7-80F75154A429}">
      <dgm:prSet custT="1"/>
      <dgm:spPr/>
      <dgm:t>
        <a:bodyPr/>
        <a:lstStyle/>
        <a:p>
          <a:r>
            <a:rPr lang="en-US" sz="1600" b="1" dirty="0"/>
            <a:t>Three compartment sinks will be needed in all facilities</a:t>
          </a:r>
        </a:p>
      </dgm:t>
    </dgm:pt>
    <dgm:pt modelId="{5807E36C-EA8C-491C-8CF2-2F9441587972}" type="parTrans" cxnId="{E5F57FFF-4FBA-473C-B07D-91AC88A1B095}">
      <dgm:prSet/>
      <dgm:spPr/>
      <dgm:t>
        <a:bodyPr/>
        <a:lstStyle/>
        <a:p>
          <a:endParaRPr lang="en-US"/>
        </a:p>
      </dgm:t>
    </dgm:pt>
    <dgm:pt modelId="{26810BA4-16CF-4BFA-9792-FBC5CEFCEADF}" type="sibTrans" cxnId="{E5F57FFF-4FBA-473C-B07D-91AC88A1B095}">
      <dgm:prSet/>
      <dgm:spPr/>
      <dgm:t>
        <a:bodyPr/>
        <a:lstStyle/>
        <a:p>
          <a:endParaRPr lang="en-US"/>
        </a:p>
      </dgm:t>
    </dgm:pt>
    <dgm:pt modelId="{12151897-087F-4986-85AD-F457AE8F6A36}">
      <dgm:prSet custT="1"/>
      <dgm:spPr/>
      <dgm:t>
        <a:bodyPr/>
        <a:lstStyle/>
        <a:p>
          <a:r>
            <a:rPr lang="en-US" sz="1600" b="1" dirty="0"/>
            <a:t>Closed drink containers are not allowed to contaminate the food stream.</a:t>
          </a:r>
        </a:p>
      </dgm:t>
    </dgm:pt>
    <dgm:pt modelId="{6FE67A44-F482-4596-B1A7-FD2BF0ED7265}" type="parTrans" cxnId="{6508B0DC-B7B2-49ED-A11F-3F6AC486F14A}">
      <dgm:prSet/>
      <dgm:spPr/>
      <dgm:t>
        <a:bodyPr/>
        <a:lstStyle/>
        <a:p>
          <a:endParaRPr lang="en-US"/>
        </a:p>
      </dgm:t>
    </dgm:pt>
    <dgm:pt modelId="{18329D59-ED96-42C0-AA0A-900E6177E75D}" type="sibTrans" cxnId="{6508B0DC-B7B2-49ED-A11F-3F6AC486F14A}">
      <dgm:prSet/>
      <dgm:spPr/>
      <dgm:t>
        <a:bodyPr/>
        <a:lstStyle/>
        <a:p>
          <a:endParaRPr lang="en-US"/>
        </a:p>
      </dgm:t>
    </dgm:pt>
    <dgm:pt modelId="{1C7DA9CF-F121-496A-97C1-0105529E72C9}">
      <dgm:prSet custT="1"/>
      <dgm:spPr/>
      <dgm:t>
        <a:bodyPr/>
        <a:lstStyle/>
        <a:p>
          <a:r>
            <a:rPr lang="en-US" sz="1600" b="1" dirty="0"/>
            <a:t>Wet cloths in sanitizer at the proper concentration and test strips are available</a:t>
          </a:r>
        </a:p>
      </dgm:t>
    </dgm:pt>
    <dgm:pt modelId="{3F40F797-B096-45C2-8BC1-B0B296240925}" type="parTrans" cxnId="{B1EB3D27-29BE-403F-B628-FDD8CF536BC9}">
      <dgm:prSet/>
      <dgm:spPr/>
      <dgm:t>
        <a:bodyPr/>
        <a:lstStyle/>
        <a:p>
          <a:endParaRPr lang="en-US"/>
        </a:p>
      </dgm:t>
    </dgm:pt>
    <dgm:pt modelId="{81D35097-6A1C-4E45-B32B-B6222E74871F}" type="sibTrans" cxnId="{B1EB3D27-29BE-403F-B628-FDD8CF536BC9}">
      <dgm:prSet/>
      <dgm:spPr/>
      <dgm:t>
        <a:bodyPr/>
        <a:lstStyle/>
        <a:p>
          <a:endParaRPr lang="en-US"/>
        </a:p>
      </dgm:t>
    </dgm:pt>
    <dgm:pt modelId="{FF545916-0166-4523-B428-107BE7BF0E58}">
      <dgm:prSet custT="1"/>
      <dgm:spPr/>
      <dgm:t>
        <a:bodyPr/>
        <a:lstStyle/>
        <a:p>
          <a:r>
            <a:rPr lang="en-US" sz="1600" b="1" dirty="0"/>
            <a:t>Presence of vectors and evidence of vectors in varying degrees ranging from 5-28 points</a:t>
          </a:r>
        </a:p>
      </dgm:t>
    </dgm:pt>
    <dgm:pt modelId="{8B3DE1EC-FAD8-4DCA-B1E9-0F482EB27557}" type="parTrans" cxnId="{72A7535E-A4BB-43A7-8E6D-3E6FEF313DD9}">
      <dgm:prSet/>
      <dgm:spPr/>
      <dgm:t>
        <a:bodyPr/>
        <a:lstStyle/>
        <a:p>
          <a:endParaRPr lang="en-US"/>
        </a:p>
      </dgm:t>
    </dgm:pt>
    <dgm:pt modelId="{EC852462-F5E4-41ED-BA10-6704082A6D09}" type="sibTrans" cxnId="{72A7535E-A4BB-43A7-8E6D-3E6FEF313DD9}">
      <dgm:prSet/>
      <dgm:spPr/>
      <dgm:t>
        <a:bodyPr/>
        <a:lstStyle/>
        <a:p>
          <a:endParaRPr lang="en-US"/>
        </a:p>
      </dgm:t>
    </dgm:pt>
    <dgm:pt modelId="{909BD017-C57E-3941-BE95-6E2666FD8FD0}" type="pres">
      <dgm:prSet presAssocID="{270BEC58-9ACE-4C37-BD07-AADB2E66D92C}" presName="Name0" presStyleCnt="0">
        <dgm:presLayoutVars>
          <dgm:animLvl val="lvl"/>
          <dgm:resizeHandles val="exact"/>
        </dgm:presLayoutVars>
      </dgm:prSet>
      <dgm:spPr/>
    </dgm:pt>
    <dgm:pt modelId="{C5221D44-D8A1-604C-99EB-A96B4B14C8DC}" type="pres">
      <dgm:prSet presAssocID="{EAD67B57-FFB2-4938-BCAA-AC072F3527FC}" presName="compositeNode" presStyleCnt="0">
        <dgm:presLayoutVars>
          <dgm:bulletEnabled val="1"/>
        </dgm:presLayoutVars>
      </dgm:prSet>
      <dgm:spPr/>
    </dgm:pt>
    <dgm:pt modelId="{0093279E-0500-5140-B64A-16CDD4047EDB}" type="pres">
      <dgm:prSet presAssocID="{EAD67B57-FFB2-4938-BCAA-AC072F3527FC}" presName="bgRect" presStyleLbl="alignNode1" presStyleIdx="0" presStyleCnt="2"/>
      <dgm:spPr/>
    </dgm:pt>
    <dgm:pt modelId="{6B9612C2-5F27-AD46-A06E-EEDEE4AE02C7}" type="pres">
      <dgm:prSet presAssocID="{C213567C-2962-4F76-938D-34B81D3DC3A8}" presName="sibTransNodeRect" presStyleLbl="alignNode1" presStyleIdx="0" presStyleCnt="2">
        <dgm:presLayoutVars>
          <dgm:chMax val="0"/>
          <dgm:bulletEnabled val="1"/>
        </dgm:presLayoutVars>
      </dgm:prSet>
      <dgm:spPr/>
    </dgm:pt>
    <dgm:pt modelId="{EEF45A57-61F2-0C4B-8092-9A3BA52F1844}" type="pres">
      <dgm:prSet presAssocID="{EAD67B57-FFB2-4938-BCAA-AC072F3527FC}" presName="nodeRect" presStyleLbl="alignNode1" presStyleIdx="0" presStyleCnt="2">
        <dgm:presLayoutVars>
          <dgm:bulletEnabled val="1"/>
        </dgm:presLayoutVars>
      </dgm:prSet>
      <dgm:spPr/>
    </dgm:pt>
    <dgm:pt modelId="{5065C75B-B5EA-A44D-A9D9-3CAE5612F4E3}" type="pres">
      <dgm:prSet presAssocID="{C213567C-2962-4F76-938D-34B81D3DC3A8}" presName="sibTrans" presStyleCnt="0"/>
      <dgm:spPr/>
    </dgm:pt>
    <dgm:pt modelId="{7C3DCCC5-2752-0A4B-971B-A8B8D42558BD}" type="pres">
      <dgm:prSet presAssocID="{D68F5E23-6650-41D4-9693-72DD32DC1AAC}" presName="compositeNode" presStyleCnt="0">
        <dgm:presLayoutVars>
          <dgm:bulletEnabled val="1"/>
        </dgm:presLayoutVars>
      </dgm:prSet>
      <dgm:spPr/>
    </dgm:pt>
    <dgm:pt modelId="{0176E892-7463-F84C-B3F0-A19C22FC6F30}" type="pres">
      <dgm:prSet presAssocID="{D68F5E23-6650-41D4-9693-72DD32DC1AAC}" presName="bgRect" presStyleLbl="alignNode1" presStyleIdx="1" presStyleCnt="2" custLinFactNeighborX="-1401" custLinFactNeighborY="-10066"/>
      <dgm:spPr/>
    </dgm:pt>
    <dgm:pt modelId="{5703FA75-6C5C-3B4C-BA4F-4251B4BCAD7A}" type="pres">
      <dgm:prSet presAssocID="{2672EE0F-8EAA-4CEC-99D6-4CF7EBAF6006}" presName="sibTransNodeRect" presStyleLbl="alignNode1" presStyleIdx="1" presStyleCnt="2">
        <dgm:presLayoutVars>
          <dgm:chMax val="0"/>
          <dgm:bulletEnabled val="1"/>
        </dgm:presLayoutVars>
      </dgm:prSet>
      <dgm:spPr/>
    </dgm:pt>
    <dgm:pt modelId="{01C70479-DC7B-F646-B244-B568959DE249}" type="pres">
      <dgm:prSet presAssocID="{D68F5E23-6650-41D4-9693-72DD32DC1AAC}" presName="nodeRect" presStyleLbl="alignNode1" presStyleIdx="1" presStyleCnt="2">
        <dgm:presLayoutVars>
          <dgm:bulletEnabled val="1"/>
        </dgm:presLayoutVars>
      </dgm:prSet>
      <dgm:spPr/>
    </dgm:pt>
  </dgm:ptLst>
  <dgm:cxnLst>
    <dgm:cxn modelId="{A5836E04-7D9A-449E-A811-D4DF01B7DB3D}" srcId="{270BEC58-9ACE-4C37-BD07-AADB2E66D92C}" destId="{D68F5E23-6650-41D4-9693-72DD32DC1AAC}" srcOrd="1" destOrd="0" parTransId="{CDA76E18-0691-4474-99FF-62964B4E29FB}" sibTransId="{2672EE0F-8EAA-4CEC-99D6-4CF7EBAF6006}"/>
    <dgm:cxn modelId="{8482951D-6EC1-472B-A96A-B3BEB4D768ED}" srcId="{EAD67B57-FFB2-4938-BCAA-AC072F3527FC}" destId="{F9BF21F5-AF3B-422E-8A57-15FE3CA38E6B}" srcOrd="0" destOrd="0" parTransId="{E796BF65-F25A-4E6B-977D-9A12E5B0D641}" sibTransId="{DF8FCFB6-832A-4A95-90F7-B8858B9A8757}"/>
    <dgm:cxn modelId="{8EDE6623-0A44-3F4E-8345-DC3A660B6C81}" type="presOf" srcId="{78540A46-3765-49A7-A5D7-80F75154A429}" destId="{01C70479-DC7B-F646-B244-B568959DE249}" srcOrd="0" destOrd="1" presId="urn:microsoft.com/office/officeart/2016/7/layout/LinearBlockProcessNumbered"/>
    <dgm:cxn modelId="{B1EB3D27-29BE-403F-B628-FDD8CF536BC9}" srcId="{D68F5E23-6650-41D4-9693-72DD32DC1AAC}" destId="{1C7DA9CF-F121-496A-97C1-0105529E72C9}" srcOrd="2" destOrd="0" parTransId="{3F40F797-B096-45C2-8BC1-B0B296240925}" sibTransId="{81D35097-6A1C-4E45-B32B-B6222E74871F}"/>
    <dgm:cxn modelId="{76900B3A-BB65-1D49-987F-AD9070415AF0}" type="presOf" srcId="{270BEC58-9ACE-4C37-BD07-AADB2E66D92C}" destId="{909BD017-C57E-3941-BE95-6E2666FD8FD0}" srcOrd="0" destOrd="0" presId="urn:microsoft.com/office/officeart/2016/7/layout/LinearBlockProcessNumbered"/>
    <dgm:cxn modelId="{F127E245-504A-C349-BC95-AB8BAE28EE8A}" type="presOf" srcId="{2672EE0F-8EAA-4CEC-99D6-4CF7EBAF6006}" destId="{5703FA75-6C5C-3B4C-BA4F-4251B4BCAD7A}" srcOrd="0" destOrd="0" presId="urn:microsoft.com/office/officeart/2016/7/layout/LinearBlockProcessNumbered"/>
    <dgm:cxn modelId="{43EF6A4A-C60B-834B-8A1D-2CDD06CC0A7C}" type="presOf" srcId="{D68F5E23-6650-41D4-9693-72DD32DC1AAC}" destId="{0176E892-7463-F84C-B3F0-A19C22FC6F30}" srcOrd="0" destOrd="0" presId="urn:microsoft.com/office/officeart/2016/7/layout/LinearBlockProcessNumbered"/>
    <dgm:cxn modelId="{72A7535E-A4BB-43A7-8E6D-3E6FEF313DD9}" srcId="{D68F5E23-6650-41D4-9693-72DD32DC1AAC}" destId="{FF545916-0166-4523-B428-107BE7BF0E58}" srcOrd="3" destOrd="0" parTransId="{8B3DE1EC-FAD8-4DCA-B1E9-0F482EB27557}" sibTransId="{EC852462-F5E4-41ED-BA10-6704082A6D09}"/>
    <dgm:cxn modelId="{E9D25A61-3EBC-8E41-B92C-E55B6BC81697}" type="presOf" srcId="{EAD67B57-FFB2-4938-BCAA-AC072F3527FC}" destId="{0093279E-0500-5140-B64A-16CDD4047EDB}" srcOrd="0" destOrd="0" presId="urn:microsoft.com/office/officeart/2016/7/layout/LinearBlockProcessNumbered"/>
    <dgm:cxn modelId="{3DC2E96D-2FB8-684E-B937-57E0E8E4717B}" type="presOf" srcId="{D68F5E23-6650-41D4-9693-72DD32DC1AAC}" destId="{01C70479-DC7B-F646-B244-B568959DE249}" srcOrd="1" destOrd="0" presId="urn:microsoft.com/office/officeart/2016/7/layout/LinearBlockProcessNumbered"/>
    <dgm:cxn modelId="{A5925875-D3A6-C742-830C-03640AB442B0}" type="presOf" srcId="{12151897-087F-4986-85AD-F457AE8F6A36}" destId="{01C70479-DC7B-F646-B244-B568959DE249}" srcOrd="0" destOrd="2" presId="urn:microsoft.com/office/officeart/2016/7/layout/LinearBlockProcessNumbered"/>
    <dgm:cxn modelId="{60C53BBB-E8BB-1742-B17D-F7EBE5252F64}" type="presOf" srcId="{F9BF21F5-AF3B-422E-8A57-15FE3CA38E6B}" destId="{EEF45A57-61F2-0C4B-8092-9A3BA52F1844}" srcOrd="0" destOrd="1" presId="urn:microsoft.com/office/officeart/2016/7/layout/LinearBlockProcessNumbered"/>
    <dgm:cxn modelId="{0EC885BB-60F8-3449-BB2B-91B6E03A461A}" type="presOf" srcId="{EAD67B57-FFB2-4938-BCAA-AC072F3527FC}" destId="{EEF45A57-61F2-0C4B-8092-9A3BA52F1844}" srcOrd="1" destOrd="0" presId="urn:microsoft.com/office/officeart/2016/7/layout/LinearBlockProcessNumbered"/>
    <dgm:cxn modelId="{6508B0DC-B7B2-49ED-A11F-3F6AC486F14A}" srcId="{D68F5E23-6650-41D4-9693-72DD32DC1AAC}" destId="{12151897-087F-4986-85AD-F457AE8F6A36}" srcOrd="1" destOrd="0" parTransId="{6FE67A44-F482-4596-B1A7-FD2BF0ED7265}" sibTransId="{18329D59-ED96-42C0-AA0A-900E6177E75D}"/>
    <dgm:cxn modelId="{D3DF3EF3-5C5B-9041-9586-D178A8DD7B80}" type="presOf" srcId="{FF545916-0166-4523-B428-107BE7BF0E58}" destId="{01C70479-DC7B-F646-B244-B568959DE249}" srcOrd="0" destOrd="4" presId="urn:microsoft.com/office/officeart/2016/7/layout/LinearBlockProcessNumbered"/>
    <dgm:cxn modelId="{260370F8-77BC-4017-B95B-E1CB6294FD84}" srcId="{270BEC58-9ACE-4C37-BD07-AADB2E66D92C}" destId="{EAD67B57-FFB2-4938-BCAA-AC072F3527FC}" srcOrd="0" destOrd="0" parTransId="{791D2A4C-A554-4DF5-B27A-232427B9CFC9}" sibTransId="{C213567C-2962-4F76-938D-34B81D3DC3A8}"/>
    <dgm:cxn modelId="{6E5F14F9-C5AD-9E4A-A374-EB8DDD2B8737}" type="presOf" srcId="{1C7DA9CF-F121-496A-97C1-0105529E72C9}" destId="{01C70479-DC7B-F646-B244-B568959DE249}" srcOrd="0" destOrd="3" presId="urn:microsoft.com/office/officeart/2016/7/layout/LinearBlockProcessNumbered"/>
    <dgm:cxn modelId="{A9450AFF-D286-0249-A72E-05F228EF68A2}" type="presOf" srcId="{C213567C-2962-4F76-938D-34B81D3DC3A8}" destId="{6B9612C2-5F27-AD46-A06E-EEDEE4AE02C7}" srcOrd="0" destOrd="0" presId="urn:microsoft.com/office/officeart/2016/7/layout/LinearBlockProcessNumbered"/>
    <dgm:cxn modelId="{E5F57FFF-4FBA-473C-B07D-91AC88A1B095}" srcId="{D68F5E23-6650-41D4-9693-72DD32DC1AAC}" destId="{78540A46-3765-49A7-A5D7-80F75154A429}" srcOrd="0" destOrd="0" parTransId="{5807E36C-EA8C-491C-8CF2-2F9441587972}" sibTransId="{26810BA4-16CF-4BFA-9792-FBC5CEFCEADF}"/>
    <dgm:cxn modelId="{8C358B35-1051-6E4F-A2A3-2C5906476230}" type="presParOf" srcId="{909BD017-C57E-3941-BE95-6E2666FD8FD0}" destId="{C5221D44-D8A1-604C-99EB-A96B4B14C8DC}" srcOrd="0" destOrd="0" presId="urn:microsoft.com/office/officeart/2016/7/layout/LinearBlockProcessNumbered"/>
    <dgm:cxn modelId="{94265B91-499E-D944-912C-FC7ACCB18EE6}" type="presParOf" srcId="{C5221D44-D8A1-604C-99EB-A96B4B14C8DC}" destId="{0093279E-0500-5140-B64A-16CDD4047EDB}" srcOrd="0" destOrd="0" presId="urn:microsoft.com/office/officeart/2016/7/layout/LinearBlockProcessNumbered"/>
    <dgm:cxn modelId="{AFB143BA-C3CD-554E-B13A-4E0BECF3CC2F}" type="presParOf" srcId="{C5221D44-D8A1-604C-99EB-A96B4B14C8DC}" destId="{6B9612C2-5F27-AD46-A06E-EEDEE4AE02C7}" srcOrd="1" destOrd="0" presId="urn:microsoft.com/office/officeart/2016/7/layout/LinearBlockProcessNumbered"/>
    <dgm:cxn modelId="{2BBB34E0-4DC9-7E46-B84E-84088B5ECE75}" type="presParOf" srcId="{C5221D44-D8A1-604C-99EB-A96B4B14C8DC}" destId="{EEF45A57-61F2-0C4B-8092-9A3BA52F1844}" srcOrd="2" destOrd="0" presId="urn:microsoft.com/office/officeart/2016/7/layout/LinearBlockProcessNumbered"/>
    <dgm:cxn modelId="{B134B877-D8F2-B247-9708-25821EFF31ED}" type="presParOf" srcId="{909BD017-C57E-3941-BE95-6E2666FD8FD0}" destId="{5065C75B-B5EA-A44D-A9D9-3CAE5612F4E3}" srcOrd="1" destOrd="0" presId="urn:microsoft.com/office/officeart/2016/7/layout/LinearBlockProcessNumbered"/>
    <dgm:cxn modelId="{E450A73C-3FE2-0549-A7D2-C9AE7AE87B89}" type="presParOf" srcId="{909BD017-C57E-3941-BE95-6E2666FD8FD0}" destId="{7C3DCCC5-2752-0A4B-971B-A8B8D42558BD}" srcOrd="2" destOrd="0" presId="urn:microsoft.com/office/officeart/2016/7/layout/LinearBlockProcessNumbered"/>
    <dgm:cxn modelId="{346E4CE2-3E99-3D4C-A211-15B75C481F0F}" type="presParOf" srcId="{7C3DCCC5-2752-0A4B-971B-A8B8D42558BD}" destId="{0176E892-7463-F84C-B3F0-A19C22FC6F30}" srcOrd="0" destOrd="0" presId="urn:microsoft.com/office/officeart/2016/7/layout/LinearBlockProcessNumbered"/>
    <dgm:cxn modelId="{067332F1-498C-0242-85ED-8FD9356DBA0D}" type="presParOf" srcId="{7C3DCCC5-2752-0A4B-971B-A8B8D42558BD}" destId="{5703FA75-6C5C-3B4C-BA4F-4251B4BCAD7A}" srcOrd="1" destOrd="0" presId="urn:microsoft.com/office/officeart/2016/7/layout/LinearBlockProcessNumbered"/>
    <dgm:cxn modelId="{3C103652-AE04-1C4E-B671-8C0D51D68FC2}" type="presParOf" srcId="{7C3DCCC5-2752-0A4B-971B-A8B8D42558BD}" destId="{01C70479-DC7B-F646-B244-B568959DE249}"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AC4097-B110-4E5D-BFA4-0A0AA19F0843}"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ED843BA4-32E3-461D-B390-DE7240F0AC76}">
      <dgm:prSet/>
      <dgm:spPr/>
      <dgm:t>
        <a:bodyPr/>
        <a:lstStyle/>
        <a:p>
          <a:r>
            <a:rPr lang="en-US" b="1"/>
            <a:t>Facility Design</a:t>
          </a:r>
          <a:endParaRPr lang="en-US"/>
        </a:p>
      </dgm:t>
    </dgm:pt>
    <dgm:pt modelId="{26924803-D099-4A56-8527-9A8A9A6F5432}" type="parTrans" cxnId="{1400DCB2-E728-40FE-8A1B-EA28922EC3A5}">
      <dgm:prSet/>
      <dgm:spPr/>
      <dgm:t>
        <a:bodyPr/>
        <a:lstStyle/>
        <a:p>
          <a:endParaRPr lang="en-US"/>
        </a:p>
      </dgm:t>
    </dgm:pt>
    <dgm:pt modelId="{BFA7CC69-CA75-4042-B681-3F9925665E3E}" type="sibTrans" cxnId="{1400DCB2-E728-40FE-8A1B-EA28922EC3A5}">
      <dgm:prSet/>
      <dgm:spPr/>
      <dgm:t>
        <a:bodyPr/>
        <a:lstStyle/>
        <a:p>
          <a:endParaRPr lang="en-US"/>
        </a:p>
      </dgm:t>
    </dgm:pt>
    <dgm:pt modelId="{5ABB1E88-AA39-49D8-AB76-D44BF48C96E9}">
      <dgm:prSet/>
      <dgm:spPr/>
      <dgm:t>
        <a:bodyPr/>
        <a:lstStyle/>
        <a:p>
          <a:r>
            <a:rPr lang="en-US" b="1"/>
            <a:t>Overhead dust and dirt that could contaminate foods</a:t>
          </a:r>
        </a:p>
      </dgm:t>
    </dgm:pt>
    <dgm:pt modelId="{43C23157-F554-4D7A-AD2F-C4C18C14ECA4}" type="parTrans" cxnId="{8DDA61FE-BB0B-4E35-B046-F43CD813D8D5}">
      <dgm:prSet/>
      <dgm:spPr/>
      <dgm:t>
        <a:bodyPr/>
        <a:lstStyle/>
        <a:p>
          <a:endParaRPr lang="en-US"/>
        </a:p>
      </dgm:t>
    </dgm:pt>
    <dgm:pt modelId="{87358BFF-C2E9-4AA5-B5B0-8CED1112BABF}" type="sibTrans" cxnId="{8DDA61FE-BB0B-4E35-B046-F43CD813D8D5}">
      <dgm:prSet/>
      <dgm:spPr/>
      <dgm:t>
        <a:bodyPr/>
        <a:lstStyle/>
        <a:p>
          <a:endParaRPr lang="en-US"/>
        </a:p>
      </dgm:t>
    </dgm:pt>
    <dgm:pt modelId="{E55C80B1-CF13-4AA1-98B2-B8DA111A1D24}">
      <dgm:prSet/>
      <dgm:spPr/>
      <dgm:t>
        <a:bodyPr/>
        <a:lstStyle/>
        <a:p>
          <a:r>
            <a:rPr lang="en-US" b="1"/>
            <a:t>Sneeze guards, wrapped portioned products</a:t>
          </a:r>
        </a:p>
      </dgm:t>
    </dgm:pt>
    <dgm:pt modelId="{EAF88826-C044-4C44-B6CB-317124C60C24}" type="parTrans" cxnId="{9DD12DB7-F962-49FB-9640-0F38E1A437A2}">
      <dgm:prSet/>
      <dgm:spPr/>
      <dgm:t>
        <a:bodyPr/>
        <a:lstStyle/>
        <a:p>
          <a:endParaRPr lang="en-US"/>
        </a:p>
      </dgm:t>
    </dgm:pt>
    <dgm:pt modelId="{23C902BA-3968-45A3-A7E9-C8819B6752FF}" type="sibTrans" cxnId="{9DD12DB7-F962-49FB-9640-0F38E1A437A2}">
      <dgm:prSet/>
      <dgm:spPr/>
      <dgm:t>
        <a:bodyPr/>
        <a:lstStyle/>
        <a:p>
          <a:endParaRPr lang="en-US"/>
        </a:p>
      </dgm:t>
    </dgm:pt>
    <dgm:pt modelId="{0F0E3904-EAD1-43B2-B61D-1E625E79FF62}">
      <dgm:prSet/>
      <dgm:spPr/>
      <dgm:t>
        <a:bodyPr/>
        <a:lstStyle/>
        <a:p>
          <a:r>
            <a:rPr lang="en-US" b="1"/>
            <a:t>Proper thermometers or thermocouples </a:t>
          </a:r>
        </a:p>
      </dgm:t>
    </dgm:pt>
    <dgm:pt modelId="{B516E297-40FC-476E-AD9F-894129E01E74}" type="parTrans" cxnId="{E570BFCD-DFAF-4DFE-BA90-6329F49DA5E5}">
      <dgm:prSet/>
      <dgm:spPr/>
      <dgm:t>
        <a:bodyPr/>
        <a:lstStyle/>
        <a:p>
          <a:endParaRPr lang="en-US"/>
        </a:p>
      </dgm:t>
    </dgm:pt>
    <dgm:pt modelId="{A8733CBA-FDFC-4CBC-872F-391E2196B321}" type="sibTrans" cxnId="{E570BFCD-DFAF-4DFE-BA90-6329F49DA5E5}">
      <dgm:prSet/>
      <dgm:spPr/>
      <dgm:t>
        <a:bodyPr/>
        <a:lstStyle/>
        <a:p>
          <a:endParaRPr lang="en-US"/>
        </a:p>
      </dgm:t>
    </dgm:pt>
    <dgm:pt modelId="{3C5D3AD5-3D0E-41BA-99C1-6AD6B4F2634A}">
      <dgm:prSet/>
      <dgm:spPr/>
      <dgm:t>
        <a:bodyPr/>
        <a:lstStyle/>
        <a:p>
          <a:r>
            <a:rPr lang="en-US" b="1"/>
            <a:t>Food contact surfaces constructed, located or unacceptable materials </a:t>
          </a:r>
        </a:p>
      </dgm:t>
    </dgm:pt>
    <dgm:pt modelId="{A4AB018D-F874-46DE-9E1E-BC0D491621DA}" type="parTrans" cxnId="{9CE67942-053D-40ED-A078-D2298CA9AF80}">
      <dgm:prSet/>
      <dgm:spPr/>
      <dgm:t>
        <a:bodyPr/>
        <a:lstStyle/>
        <a:p>
          <a:endParaRPr lang="en-US"/>
        </a:p>
      </dgm:t>
    </dgm:pt>
    <dgm:pt modelId="{95EA38F6-BF02-4087-87AD-63E5D7FB0C95}" type="sibTrans" cxnId="{9CE67942-053D-40ED-A078-D2298CA9AF80}">
      <dgm:prSet/>
      <dgm:spPr/>
      <dgm:t>
        <a:bodyPr/>
        <a:lstStyle/>
        <a:p>
          <a:endParaRPr lang="en-US"/>
        </a:p>
      </dgm:t>
    </dgm:pt>
    <dgm:pt modelId="{09B419F6-ED9D-4702-93A2-67A1B64C9106}">
      <dgm:prSet/>
      <dgm:spPr/>
      <dgm:t>
        <a:bodyPr/>
        <a:lstStyle/>
        <a:p>
          <a:r>
            <a:rPr lang="en-US" b="1"/>
            <a:t>Food contact surfaces are to be WASHED RINSED and SANITIZED in place after each use</a:t>
          </a:r>
        </a:p>
      </dgm:t>
    </dgm:pt>
    <dgm:pt modelId="{72F52F32-1557-4A41-ABC2-6E379DE6CDE8}" type="parTrans" cxnId="{391E5569-0CB5-44EB-9A87-0ADA6E9F749B}">
      <dgm:prSet/>
      <dgm:spPr/>
      <dgm:t>
        <a:bodyPr/>
        <a:lstStyle/>
        <a:p>
          <a:endParaRPr lang="en-US"/>
        </a:p>
      </dgm:t>
    </dgm:pt>
    <dgm:pt modelId="{976F9135-2AD4-4EF1-8B60-196BE75483A4}" type="sibTrans" cxnId="{391E5569-0CB5-44EB-9A87-0ADA6E9F749B}">
      <dgm:prSet/>
      <dgm:spPr/>
      <dgm:t>
        <a:bodyPr/>
        <a:lstStyle/>
        <a:p>
          <a:endParaRPr lang="en-US"/>
        </a:p>
      </dgm:t>
    </dgm:pt>
    <dgm:pt modelId="{FCA43F6F-2CD1-4C77-9D32-CB0B3724A740}">
      <dgm:prSet/>
      <dgm:spPr/>
      <dgm:t>
        <a:bodyPr/>
        <a:lstStyle/>
        <a:p>
          <a:r>
            <a:rPr lang="en-US" b="1" dirty="0"/>
            <a:t>Personal Hygiene</a:t>
          </a:r>
        </a:p>
      </dgm:t>
    </dgm:pt>
    <dgm:pt modelId="{9CC87B48-D91E-477C-A9E6-6B27D969EB9C}" type="parTrans" cxnId="{818DBDB4-A1A5-4949-82EE-C64DC9A9241F}">
      <dgm:prSet/>
      <dgm:spPr/>
      <dgm:t>
        <a:bodyPr/>
        <a:lstStyle/>
        <a:p>
          <a:endParaRPr lang="en-US"/>
        </a:p>
      </dgm:t>
    </dgm:pt>
    <dgm:pt modelId="{44100CE9-8E3E-4798-84E0-3B64001DE115}" type="sibTrans" cxnId="{818DBDB4-A1A5-4949-82EE-C64DC9A9241F}">
      <dgm:prSet/>
      <dgm:spPr/>
      <dgm:t>
        <a:bodyPr/>
        <a:lstStyle/>
        <a:p>
          <a:endParaRPr lang="en-US"/>
        </a:p>
      </dgm:t>
    </dgm:pt>
    <dgm:pt modelId="{5B51B832-188C-440A-B608-DBC101372A75}">
      <dgm:prSet/>
      <dgm:spPr/>
      <dgm:t>
        <a:bodyPr/>
        <a:lstStyle/>
        <a:p>
          <a:r>
            <a:rPr lang="en-US" b="1" dirty="0"/>
            <a:t>Ill employees will be worth 10 points and failure to remove them will result in 28 points</a:t>
          </a:r>
        </a:p>
      </dgm:t>
    </dgm:pt>
    <dgm:pt modelId="{5F40A7D5-D20D-40FE-AF82-9381D3314ED7}" type="parTrans" cxnId="{7EE2C9CA-D4BC-4C37-9C1B-4FD557259DCF}">
      <dgm:prSet/>
      <dgm:spPr/>
      <dgm:t>
        <a:bodyPr/>
        <a:lstStyle/>
        <a:p>
          <a:endParaRPr lang="en-US"/>
        </a:p>
      </dgm:t>
    </dgm:pt>
    <dgm:pt modelId="{7511F8DD-71E1-4B60-A8B1-6928A214EC78}" type="sibTrans" cxnId="{7EE2C9CA-D4BC-4C37-9C1B-4FD557259DCF}">
      <dgm:prSet/>
      <dgm:spPr/>
      <dgm:t>
        <a:bodyPr/>
        <a:lstStyle/>
        <a:p>
          <a:endParaRPr lang="en-US"/>
        </a:p>
      </dgm:t>
    </dgm:pt>
    <dgm:pt modelId="{C162E0C6-A1B5-4176-8290-BB2992A8ED9D}">
      <dgm:prSet/>
      <dgm:spPr/>
      <dgm:t>
        <a:bodyPr/>
        <a:lstStyle/>
        <a:p>
          <a:r>
            <a:rPr lang="en-US" b="1" dirty="0"/>
            <a:t>All employees working with ready to eat foods are using gloves </a:t>
          </a:r>
        </a:p>
      </dgm:t>
    </dgm:pt>
    <dgm:pt modelId="{2E03C348-C5CD-48D4-99D9-CC64BE904C1B}" type="parTrans" cxnId="{301A008C-03B7-4624-9D73-845C046E988F}">
      <dgm:prSet/>
      <dgm:spPr/>
      <dgm:t>
        <a:bodyPr/>
        <a:lstStyle/>
        <a:p>
          <a:endParaRPr lang="en-US"/>
        </a:p>
      </dgm:t>
    </dgm:pt>
    <dgm:pt modelId="{870AC393-5BBC-48C3-8E1B-A5A7151C3CAA}" type="sibTrans" cxnId="{301A008C-03B7-4624-9D73-845C046E988F}">
      <dgm:prSet/>
      <dgm:spPr/>
      <dgm:t>
        <a:bodyPr/>
        <a:lstStyle/>
        <a:p>
          <a:endParaRPr lang="en-US"/>
        </a:p>
      </dgm:t>
    </dgm:pt>
    <dgm:pt modelId="{DA108B27-7872-4018-994D-149CBCB28BD4}">
      <dgm:prSet/>
      <dgm:spPr/>
      <dgm:t>
        <a:bodyPr/>
        <a:lstStyle/>
        <a:p>
          <a:r>
            <a:rPr lang="en-US" b="1" dirty="0"/>
            <a:t>Improper hand washing</a:t>
          </a:r>
        </a:p>
      </dgm:t>
    </dgm:pt>
    <dgm:pt modelId="{3BD5699A-F269-484D-9C08-872E197827EC}" type="parTrans" cxnId="{4620E7A5-EF51-4862-BAFA-4CEDF703FF28}">
      <dgm:prSet/>
      <dgm:spPr/>
      <dgm:t>
        <a:bodyPr/>
        <a:lstStyle/>
        <a:p>
          <a:endParaRPr lang="en-US"/>
        </a:p>
      </dgm:t>
    </dgm:pt>
    <dgm:pt modelId="{7B0E445F-B0C3-4F04-976E-FC5AD2930BA0}" type="sibTrans" cxnId="{4620E7A5-EF51-4862-BAFA-4CEDF703FF28}">
      <dgm:prSet/>
      <dgm:spPr/>
      <dgm:t>
        <a:bodyPr/>
        <a:lstStyle/>
        <a:p>
          <a:endParaRPr lang="en-US"/>
        </a:p>
      </dgm:t>
    </dgm:pt>
    <dgm:pt modelId="{9D77477B-CBAA-4D1B-904C-433565C89B89}">
      <dgm:prSet/>
      <dgm:spPr/>
      <dgm:t>
        <a:bodyPr/>
        <a:lstStyle/>
        <a:p>
          <a:r>
            <a:rPr lang="en-US" b="1" dirty="0"/>
            <a:t>There is a sliding scale that increases the points associated with the violations, ranging from 5-28 points. </a:t>
          </a:r>
        </a:p>
      </dgm:t>
    </dgm:pt>
    <dgm:pt modelId="{26F9FAE6-DF4A-4623-A76D-13DDFAB6AE2E}" type="parTrans" cxnId="{314F7404-EED4-4C69-AE08-F6A5176E6D36}">
      <dgm:prSet/>
      <dgm:spPr/>
      <dgm:t>
        <a:bodyPr/>
        <a:lstStyle/>
        <a:p>
          <a:endParaRPr lang="en-US"/>
        </a:p>
      </dgm:t>
    </dgm:pt>
    <dgm:pt modelId="{129038F8-9D4F-42BC-BB4C-966E5C39A6E2}" type="sibTrans" cxnId="{314F7404-EED4-4C69-AE08-F6A5176E6D36}">
      <dgm:prSet/>
      <dgm:spPr/>
      <dgm:t>
        <a:bodyPr/>
        <a:lstStyle/>
        <a:p>
          <a:endParaRPr lang="en-US"/>
        </a:p>
      </dgm:t>
    </dgm:pt>
    <dgm:pt modelId="{4EC5B580-B1FF-3942-AFC3-9CD99D707F77}" type="pres">
      <dgm:prSet presAssocID="{45AC4097-B110-4E5D-BFA4-0A0AA19F0843}" presName="Name0" presStyleCnt="0">
        <dgm:presLayoutVars>
          <dgm:dir/>
          <dgm:resizeHandles val="exact"/>
        </dgm:presLayoutVars>
      </dgm:prSet>
      <dgm:spPr/>
    </dgm:pt>
    <dgm:pt modelId="{D1E22985-49BC-0848-B6AC-A01152CAE967}" type="pres">
      <dgm:prSet presAssocID="{ED843BA4-32E3-461D-B390-DE7240F0AC76}" presName="parAndChTx" presStyleLbl="node1" presStyleIdx="0" presStyleCnt="3">
        <dgm:presLayoutVars>
          <dgm:bulletEnabled val="1"/>
        </dgm:presLayoutVars>
      </dgm:prSet>
      <dgm:spPr/>
    </dgm:pt>
    <dgm:pt modelId="{10EA2902-C3B2-994B-98FF-D6A0E9DD5BBE}" type="pres">
      <dgm:prSet presAssocID="{BFA7CC69-CA75-4042-B681-3F9925665E3E}" presName="parAndChSpace" presStyleCnt="0"/>
      <dgm:spPr/>
    </dgm:pt>
    <dgm:pt modelId="{16EAAAC1-6697-E84E-8D98-D64A2E1972D9}" type="pres">
      <dgm:prSet presAssocID="{FCA43F6F-2CD1-4C77-9D32-CB0B3724A740}" presName="parAndChTx" presStyleLbl="node1" presStyleIdx="1" presStyleCnt="3">
        <dgm:presLayoutVars>
          <dgm:bulletEnabled val="1"/>
        </dgm:presLayoutVars>
      </dgm:prSet>
      <dgm:spPr/>
    </dgm:pt>
    <dgm:pt modelId="{7D65D16D-718A-364E-9C77-2208973855EB}" type="pres">
      <dgm:prSet presAssocID="{44100CE9-8E3E-4798-84E0-3B64001DE115}" presName="parAndChSpace" presStyleCnt="0"/>
      <dgm:spPr/>
    </dgm:pt>
    <dgm:pt modelId="{A4333000-E254-F14F-90C7-C6193C67DC99}" type="pres">
      <dgm:prSet presAssocID="{9D77477B-CBAA-4D1B-904C-433565C89B89}" presName="parAndChTx" presStyleLbl="node1" presStyleIdx="2" presStyleCnt="3">
        <dgm:presLayoutVars>
          <dgm:bulletEnabled val="1"/>
        </dgm:presLayoutVars>
      </dgm:prSet>
      <dgm:spPr/>
    </dgm:pt>
  </dgm:ptLst>
  <dgm:cxnLst>
    <dgm:cxn modelId="{314F7404-EED4-4C69-AE08-F6A5176E6D36}" srcId="{45AC4097-B110-4E5D-BFA4-0A0AA19F0843}" destId="{9D77477B-CBAA-4D1B-904C-433565C89B89}" srcOrd="2" destOrd="0" parTransId="{26F9FAE6-DF4A-4623-A76D-13DDFAB6AE2E}" sibTransId="{129038F8-9D4F-42BC-BB4C-966E5C39A6E2}"/>
    <dgm:cxn modelId="{7E1A4E13-3184-4748-B011-7119E9AC5323}" type="presOf" srcId="{9D77477B-CBAA-4D1B-904C-433565C89B89}" destId="{A4333000-E254-F14F-90C7-C6193C67DC99}" srcOrd="0" destOrd="0" presId="urn:microsoft.com/office/officeart/2005/8/layout/hChevron3"/>
    <dgm:cxn modelId="{41431E1D-30D1-D24E-AED6-E5A861565E08}" type="presOf" srcId="{DA108B27-7872-4018-994D-149CBCB28BD4}" destId="{16EAAAC1-6697-E84E-8D98-D64A2E1972D9}" srcOrd="0" destOrd="3" presId="urn:microsoft.com/office/officeart/2005/8/layout/hChevron3"/>
    <dgm:cxn modelId="{9CE67942-053D-40ED-A078-D2298CA9AF80}" srcId="{ED843BA4-32E3-461D-B390-DE7240F0AC76}" destId="{3C5D3AD5-3D0E-41BA-99C1-6AD6B4F2634A}" srcOrd="3" destOrd="0" parTransId="{A4AB018D-F874-46DE-9E1E-BC0D491621DA}" sibTransId="{95EA38F6-BF02-4087-87AD-63E5D7FB0C95}"/>
    <dgm:cxn modelId="{08FC8443-D1ED-DB4C-952E-E73C561675F5}" type="presOf" srcId="{3C5D3AD5-3D0E-41BA-99C1-6AD6B4F2634A}" destId="{D1E22985-49BC-0848-B6AC-A01152CAE967}" srcOrd="0" destOrd="4" presId="urn:microsoft.com/office/officeart/2005/8/layout/hChevron3"/>
    <dgm:cxn modelId="{438D6C45-089D-0141-A3F5-71968CF57814}" type="presOf" srcId="{09B419F6-ED9D-4702-93A2-67A1B64C9106}" destId="{D1E22985-49BC-0848-B6AC-A01152CAE967}" srcOrd="0" destOrd="5" presId="urn:microsoft.com/office/officeart/2005/8/layout/hChevron3"/>
    <dgm:cxn modelId="{64447553-3937-1247-98EB-0FBF71D0F2D0}" type="presOf" srcId="{0F0E3904-EAD1-43B2-B61D-1E625E79FF62}" destId="{D1E22985-49BC-0848-B6AC-A01152CAE967}" srcOrd="0" destOrd="3" presId="urn:microsoft.com/office/officeart/2005/8/layout/hChevron3"/>
    <dgm:cxn modelId="{D2893A64-FFF3-9442-87B0-C84E4E8054BA}" type="presOf" srcId="{45AC4097-B110-4E5D-BFA4-0A0AA19F0843}" destId="{4EC5B580-B1FF-3942-AFC3-9CD99D707F77}" srcOrd="0" destOrd="0" presId="urn:microsoft.com/office/officeart/2005/8/layout/hChevron3"/>
    <dgm:cxn modelId="{391E5569-0CB5-44EB-9A87-0ADA6E9F749B}" srcId="{ED843BA4-32E3-461D-B390-DE7240F0AC76}" destId="{09B419F6-ED9D-4702-93A2-67A1B64C9106}" srcOrd="4" destOrd="0" parTransId="{72F52F32-1557-4A41-ABC2-6E379DE6CDE8}" sibTransId="{976F9135-2AD4-4EF1-8B60-196BE75483A4}"/>
    <dgm:cxn modelId="{17FD106B-C68E-9D4A-B939-247559D29027}" type="presOf" srcId="{5ABB1E88-AA39-49D8-AB76-D44BF48C96E9}" destId="{D1E22985-49BC-0848-B6AC-A01152CAE967}" srcOrd="0" destOrd="1" presId="urn:microsoft.com/office/officeart/2005/8/layout/hChevron3"/>
    <dgm:cxn modelId="{1DE41387-349A-C240-98C2-97FF18B8F27C}" type="presOf" srcId="{5B51B832-188C-440A-B608-DBC101372A75}" destId="{16EAAAC1-6697-E84E-8D98-D64A2E1972D9}" srcOrd="0" destOrd="1" presId="urn:microsoft.com/office/officeart/2005/8/layout/hChevron3"/>
    <dgm:cxn modelId="{301A008C-03B7-4624-9D73-845C046E988F}" srcId="{FCA43F6F-2CD1-4C77-9D32-CB0B3724A740}" destId="{C162E0C6-A1B5-4176-8290-BB2992A8ED9D}" srcOrd="1" destOrd="0" parTransId="{2E03C348-C5CD-48D4-99D9-CC64BE904C1B}" sibTransId="{870AC393-5BBC-48C3-8E1B-A5A7151C3CAA}"/>
    <dgm:cxn modelId="{B851E992-5CEF-D140-B2E2-8C215AEE423B}" type="presOf" srcId="{E55C80B1-CF13-4AA1-98B2-B8DA111A1D24}" destId="{D1E22985-49BC-0848-B6AC-A01152CAE967}" srcOrd="0" destOrd="2" presId="urn:microsoft.com/office/officeart/2005/8/layout/hChevron3"/>
    <dgm:cxn modelId="{D538A198-EFEE-494B-A977-9EF9F5F21918}" type="presOf" srcId="{FCA43F6F-2CD1-4C77-9D32-CB0B3724A740}" destId="{16EAAAC1-6697-E84E-8D98-D64A2E1972D9}" srcOrd="0" destOrd="0" presId="urn:microsoft.com/office/officeart/2005/8/layout/hChevron3"/>
    <dgm:cxn modelId="{4620E7A5-EF51-4862-BAFA-4CEDF703FF28}" srcId="{FCA43F6F-2CD1-4C77-9D32-CB0B3724A740}" destId="{DA108B27-7872-4018-994D-149CBCB28BD4}" srcOrd="2" destOrd="0" parTransId="{3BD5699A-F269-484D-9C08-872E197827EC}" sibTransId="{7B0E445F-B0C3-4F04-976E-FC5AD2930BA0}"/>
    <dgm:cxn modelId="{1400DCB2-E728-40FE-8A1B-EA28922EC3A5}" srcId="{45AC4097-B110-4E5D-BFA4-0A0AA19F0843}" destId="{ED843BA4-32E3-461D-B390-DE7240F0AC76}" srcOrd="0" destOrd="0" parTransId="{26924803-D099-4A56-8527-9A8A9A6F5432}" sibTransId="{BFA7CC69-CA75-4042-B681-3F9925665E3E}"/>
    <dgm:cxn modelId="{818DBDB4-A1A5-4949-82EE-C64DC9A9241F}" srcId="{45AC4097-B110-4E5D-BFA4-0A0AA19F0843}" destId="{FCA43F6F-2CD1-4C77-9D32-CB0B3724A740}" srcOrd="1" destOrd="0" parTransId="{9CC87B48-D91E-477C-A9E6-6B27D969EB9C}" sibTransId="{44100CE9-8E3E-4798-84E0-3B64001DE115}"/>
    <dgm:cxn modelId="{9DD12DB7-F962-49FB-9640-0F38E1A437A2}" srcId="{ED843BA4-32E3-461D-B390-DE7240F0AC76}" destId="{E55C80B1-CF13-4AA1-98B2-B8DA111A1D24}" srcOrd="1" destOrd="0" parTransId="{EAF88826-C044-4C44-B6CB-317124C60C24}" sibTransId="{23C902BA-3968-45A3-A7E9-C8819B6752FF}"/>
    <dgm:cxn modelId="{8A1C41C6-C8A1-3341-922B-3B811EF88C5E}" type="presOf" srcId="{ED843BA4-32E3-461D-B390-DE7240F0AC76}" destId="{D1E22985-49BC-0848-B6AC-A01152CAE967}" srcOrd="0" destOrd="0" presId="urn:microsoft.com/office/officeart/2005/8/layout/hChevron3"/>
    <dgm:cxn modelId="{7EE2C9CA-D4BC-4C37-9C1B-4FD557259DCF}" srcId="{FCA43F6F-2CD1-4C77-9D32-CB0B3724A740}" destId="{5B51B832-188C-440A-B608-DBC101372A75}" srcOrd="0" destOrd="0" parTransId="{5F40A7D5-D20D-40FE-AF82-9381D3314ED7}" sibTransId="{7511F8DD-71E1-4B60-A8B1-6928A214EC78}"/>
    <dgm:cxn modelId="{EE89EACA-3BB9-D647-905D-464A2AB42B32}" type="presOf" srcId="{C162E0C6-A1B5-4176-8290-BB2992A8ED9D}" destId="{16EAAAC1-6697-E84E-8D98-D64A2E1972D9}" srcOrd="0" destOrd="2" presId="urn:microsoft.com/office/officeart/2005/8/layout/hChevron3"/>
    <dgm:cxn modelId="{E570BFCD-DFAF-4DFE-BA90-6329F49DA5E5}" srcId="{ED843BA4-32E3-461D-B390-DE7240F0AC76}" destId="{0F0E3904-EAD1-43B2-B61D-1E625E79FF62}" srcOrd="2" destOrd="0" parTransId="{B516E297-40FC-476E-AD9F-894129E01E74}" sibTransId="{A8733CBA-FDFC-4CBC-872F-391E2196B321}"/>
    <dgm:cxn modelId="{8DDA61FE-BB0B-4E35-B046-F43CD813D8D5}" srcId="{ED843BA4-32E3-461D-B390-DE7240F0AC76}" destId="{5ABB1E88-AA39-49D8-AB76-D44BF48C96E9}" srcOrd="0" destOrd="0" parTransId="{43C23157-F554-4D7A-AD2F-C4C18C14ECA4}" sibTransId="{87358BFF-C2E9-4AA5-B5B0-8CED1112BABF}"/>
    <dgm:cxn modelId="{323920C2-57E0-474F-BBD3-83587E41B219}" type="presParOf" srcId="{4EC5B580-B1FF-3942-AFC3-9CD99D707F77}" destId="{D1E22985-49BC-0848-B6AC-A01152CAE967}" srcOrd="0" destOrd="0" presId="urn:microsoft.com/office/officeart/2005/8/layout/hChevron3"/>
    <dgm:cxn modelId="{C3333F76-E276-D24E-8EA9-63B988F56B26}" type="presParOf" srcId="{4EC5B580-B1FF-3942-AFC3-9CD99D707F77}" destId="{10EA2902-C3B2-994B-98FF-D6A0E9DD5BBE}" srcOrd="1" destOrd="0" presId="urn:microsoft.com/office/officeart/2005/8/layout/hChevron3"/>
    <dgm:cxn modelId="{F96BCAC6-AB69-BD46-92F5-1AF39B5F699C}" type="presParOf" srcId="{4EC5B580-B1FF-3942-AFC3-9CD99D707F77}" destId="{16EAAAC1-6697-E84E-8D98-D64A2E1972D9}" srcOrd="2" destOrd="0" presId="urn:microsoft.com/office/officeart/2005/8/layout/hChevron3"/>
    <dgm:cxn modelId="{DB9C4BE1-0D27-EF49-BF18-BC56BF3F0DCF}" type="presParOf" srcId="{4EC5B580-B1FF-3942-AFC3-9CD99D707F77}" destId="{7D65D16D-718A-364E-9C77-2208973855EB}" srcOrd="3" destOrd="0" presId="urn:microsoft.com/office/officeart/2005/8/layout/hChevron3"/>
    <dgm:cxn modelId="{EE91FEED-1DB4-9C42-8ADB-91698B94E59F}" type="presParOf" srcId="{4EC5B580-B1FF-3942-AFC3-9CD99D707F77}" destId="{A4333000-E254-F14F-90C7-C6193C67DC99}"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B0807B8-2F5A-4E22-869E-BC2057AB6101}" type="doc">
      <dgm:prSet loTypeId="urn:microsoft.com/office/officeart/2005/8/layout/process5" loCatId="process" qsTypeId="urn:microsoft.com/office/officeart/2005/8/quickstyle/simple2" qsCatId="simple" csTypeId="urn:microsoft.com/office/officeart/2005/8/colors/accent2_2" csCatId="accent2" phldr="1"/>
      <dgm:spPr/>
      <dgm:t>
        <a:bodyPr/>
        <a:lstStyle/>
        <a:p>
          <a:endParaRPr lang="en-US"/>
        </a:p>
      </dgm:t>
    </dgm:pt>
    <dgm:pt modelId="{A68B14DD-4429-4B78-9916-09A4D3774C60}">
      <dgm:prSet custT="1"/>
      <dgm:spPr/>
      <dgm:t>
        <a:bodyPr/>
        <a:lstStyle/>
        <a:p>
          <a:r>
            <a:rPr lang="en-US" sz="1800" b="1" dirty="0"/>
            <a:t>Group data by restaurants ID</a:t>
          </a:r>
        </a:p>
      </dgm:t>
    </dgm:pt>
    <dgm:pt modelId="{EF460857-5F74-4FF1-B131-AAC71577CBFE}" type="parTrans" cxnId="{BBCE8FDC-C7D2-4FB7-BF46-4832E3B38EC9}">
      <dgm:prSet/>
      <dgm:spPr/>
      <dgm:t>
        <a:bodyPr/>
        <a:lstStyle/>
        <a:p>
          <a:endParaRPr lang="en-US"/>
        </a:p>
      </dgm:t>
    </dgm:pt>
    <dgm:pt modelId="{3F190C73-1AD6-4812-9C55-1FFB4C6902A3}" type="sibTrans" cxnId="{BBCE8FDC-C7D2-4FB7-BF46-4832E3B38EC9}">
      <dgm:prSet/>
      <dgm:spPr/>
      <dgm:t>
        <a:bodyPr/>
        <a:lstStyle/>
        <a:p>
          <a:endParaRPr lang="en-US"/>
        </a:p>
      </dgm:t>
    </dgm:pt>
    <dgm:pt modelId="{A8F449D5-9E75-402B-959A-96D2A12D07CB}">
      <dgm:prSet custT="1"/>
      <dgm:spPr/>
      <dgm:t>
        <a:bodyPr/>
        <a:lstStyle/>
        <a:p>
          <a:r>
            <a:rPr lang="en-US" sz="1800" b="1" dirty="0"/>
            <a:t>Within a restaurant </a:t>
          </a:r>
        </a:p>
      </dgm:t>
    </dgm:pt>
    <dgm:pt modelId="{53583864-BF85-41EC-8AD0-DC85F8627F36}" type="parTrans" cxnId="{3E1AA26B-5C98-405A-B4CB-049E3CAF0CB2}">
      <dgm:prSet/>
      <dgm:spPr/>
      <dgm:t>
        <a:bodyPr/>
        <a:lstStyle/>
        <a:p>
          <a:endParaRPr lang="en-US"/>
        </a:p>
      </dgm:t>
    </dgm:pt>
    <dgm:pt modelId="{DBB20893-B58F-43FB-AAA3-40D349E9A414}" type="sibTrans" cxnId="{3E1AA26B-5C98-405A-B4CB-049E3CAF0CB2}">
      <dgm:prSet/>
      <dgm:spPr/>
      <dgm:t>
        <a:bodyPr/>
        <a:lstStyle/>
        <a:p>
          <a:endParaRPr lang="en-US"/>
        </a:p>
      </dgm:t>
    </dgm:pt>
    <dgm:pt modelId="{8942AFF6-53F9-4C9E-B1D6-0E7D237C7B19}">
      <dgm:prSet custT="1"/>
      <dgm:spPr/>
      <dgm:t>
        <a:bodyPr/>
        <a:lstStyle/>
        <a:p>
          <a:r>
            <a:rPr lang="en-US" sz="1800" b="1" dirty="0"/>
            <a:t>Index each score position with n</a:t>
          </a:r>
        </a:p>
      </dgm:t>
    </dgm:pt>
    <dgm:pt modelId="{DADE1771-BBB3-4BC8-A5A6-4B6FFC01A846}" type="parTrans" cxnId="{86F4577A-1DA5-491E-B55D-A172AC2809BE}">
      <dgm:prSet/>
      <dgm:spPr/>
      <dgm:t>
        <a:bodyPr/>
        <a:lstStyle/>
        <a:p>
          <a:endParaRPr lang="en-US"/>
        </a:p>
      </dgm:t>
    </dgm:pt>
    <dgm:pt modelId="{986AA896-7A2A-4424-AE0F-0EA2CDC571B6}" type="sibTrans" cxnId="{86F4577A-1DA5-491E-B55D-A172AC2809BE}">
      <dgm:prSet/>
      <dgm:spPr/>
      <dgm:t>
        <a:bodyPr/>
        <a:lstStyle/>
        <a:p>
          <a:endParaRPr lang="en-US"/>
        </a:p>
      </dgm:t>
    </dgm:pt>
    <dgm:pt modelId="{B10BD8D9-7D3D-4917-B47B-997C78D8FE0C}">
      <dgm:prSet custT="1"/>
      <dgm:spPr/>
      <dgm:t>
        <a:bodyPr/>
        <a:lstStyle/>
        <a:p>
          <a:r>
            <a:rPr lang="en-US" sz="1800" b="1" dirty="0"/>
            <a:t>Retrieve the score into a variable </a:t>
          </a:r>
          <a:r>
            <a:rPr lang="en-US" sz="1800" b="1" dirty="0" err="1"/>
            <a:t>Vn</a:t>
          </a:r>
          <a:endParaRPr lang="en-US" sz="1800" b="1" dirty="0"/>
        </a:p>
      </dgm:t>
    </dgm:pt>
    <dgm:pt modelId="{21AB79AC-5FDF-4BED-8001-53DC564DA10A}" type="parTrans" cxnId="{CF746942-ED2A-492E-A5B3-5DFCF515B9F1}">
      <dgm:prSet/>
      <dgm:spPr/>
      <dgm:t>
        <a:bodyPr/>
        <a:lstStyle/>
        <a:p>
          <a:endParaRPr lang="en-US"/>
        </a:p>
      </dgm:t>
    </dgm:pt>
    <dgm:pt modelId="{2DACFE75-BCC4-4056-BF34-07BCA79A4ED2}" type="sibTrans" cxnId="{CF746942-ED2A-492E-A5B3-5DFCF515B9F1}">
      <dgm:prSet/>
      <dgm:spPr/>
      <dgm:t>
        <a:bodyPr/>
        <a:lstStyle/>
        <a:p>
          <a:endParaRPr lang="en-US"/>
        </a:p>
      </dgm:t>
    </dgm:pt>
    <dgm:pt modelId="{9653911F-8E6B-40BD-BCB4-267ACB7525F2}">
      <dgm:prSet custT="1"/>
      <dgm:spPr/>
      <dgm:t>
        <a:bodyPr/>
        <a:lstStyle/>
        <a:p>
          <a:r>
            <a:rPr lang="en-US" sz="1600" b="1" dirty="0"/>
            <a:t>At the end restaurants will have  different numbers of inspections</a:t>
          </a:r>
        </a:p>
      </dgm:t>
    </dgm:pt>
    <dgm:pt modelId="{2A419846-A6E0-49C8-B258-7253783A550A}" type="parTrans" cxnId="{45C10811-1076-4112-A051-20899DE74A42}">
      <dgm:prSet/>
      <dgm:spPr/>
      <dgm:t>
        <a:bodyPr/>
        <a:lstStyle/>
        <a:p>
          <a:endParaRPr lang="en-US"/>
        </a:p>
      </dgm:t>
    </dgm:pt>
    <dgm:pt modelId="{EA91738E-2E6E-4B2B-BDC3-618CEB28CB56}" type="sibTrans" cxnId="{45C10811-1076-4112-A051-20899DE74A42}">
      <dgm:prSet/>
      <dgm:spPr/>
      <dgm:t>
        <a:bodyPr/>
        <a:lstStyle/>
        <a:p>
          <a:endParaRPr lang="en-US"/>
        </a:p>
      </dgm:t>
    </dgm:pt>
    <dgm:pt modelId="{20650D4D-DE73-42AB-869A-701662C100B8}">
      <dgm:prSet/>
      <dgm:spPr/>
      <dgm:t>
        <a:bodyPr/>
        <a:lstStyle/>
        <a:p>
          <a:r>
            <a:rPr lang="en-US" b="1" dirty="0"/>
            <a:t>Pick the maximum number of inspections which is in this case 33</a:t>
          </a:r>
        </a:p>
      </dgm:t>
    </dgm:pt>
    <dgm:pt modelId="{6DE2EED8-1E7A-41DF-A3EE-9975A087F148}" type="parTrans" cxnId="{10A0B40B-F9EC-4247-9F0D-FB553C7BEBF6}">
      <dgm:prSet/>
      <dgm:spPr/>
      <dgm:t>
        <a:bodyPr/>
        <a:lstStyle/>
        <a:p>
          <a:endParaRPr lang="en-US"/>
        </a:p>
      </dgm:t>
    </dgm:pt>
    <dgm:pt modelId="{55342CD1-B068-4BD1-8BE2-01925D4E4E1E}" type="sibTrans" cxnId="{10A0B40B-F9EC-4247-9F0D-FB553C7BEBF6}">
      <dgm:prSet/>
      <dgm:spPr/>
      <dgm:t>
        <a:bodyPr/>
        <a:lstStyle/>
        <a:p>
          <a:endParaRPr lang="en-US"/>
        </a:p>
      </dgm:t>
    </dgm:pt>
    <dgm:pt modelId="{8445C357-8FE0-7D4F-BFFA-F920C9B5C53F}">
      <dgm:prSet custT="1"/>
      <dgm:spPr/>
      <dgm:t>
        <a:bodyPr/>
        <a:lstStyle/>
        <a:p>
          <a:r>
            <a:rPr lang="en-US" sz="1800" b="1" dirty="0"/>
            <a:t>Order scores by inspection date</a:t>
          </a:r>
        </a:p>
      </dgm:t>
    </dgm:pt>
    <dgm:pt modelId="{83F2E143-8F4B-0C4F-B6A3-6214CB8F439B}" type="parTrans" cxnId="{E8EEB64C-B8A9-9D4E-BCB5-02A1970F26A8}">
      <dgm:prSet/>
      <dgm:spPr/>
      <dgm:t>
        <a:bodyPr/>
        <a:lstStyle/>
        <a:p>
          <a:endParaRPr lang="en-US"/>
        </a:p>
      </dgm:t>
    </dgm:pt>
    <dgm:pt modelId="{9E4E295E-BA41-584C-AD40-17A4E4242C8C}" type="sibTrans" cxnId="{E8EEB64C-B8A9-9D4E-BCB5-02A1970F26A8}">
      <dgm:prSet/>
      <dgm:spPr/>
      <dgm:t>
        <a:bodyPr/>
        <a:lstStyle/>
        <a:p>
          <a:endParaRPr lang="en-US"/>
        </a:p>
      </dgm:t>
    </dgm:pt>
    <dgm:pt modelId="{72227252-5950-E14C-AD38-CC13B524CF48}">
      <dgm:prSet custT="1"/>
      <dgm:spPr/>
      <dgm:t>
        <a:bodyPr/>
        <a:lstStyle/>
        <a:p>
          <a:r>
            <a:rPr lang="en-US" sz="1800" b="1" dirty="0"/>
            <a:t>Do the same for all the restaurants</a:t>
          </a:r>
        </a:p>
      </dgm:t>
    </dgm:pt>
    <dgm:pt modelId="{38EFC715-F4E1-FF4A-B52A-95DEE4D90531}" type="parTrans" cxnId="{F97BCD29-7AF0-9644-B121-73AE2069660E}">
      <dgm:prSet/>
      <dgm:spPr/>
      <dgm:t>
        <a:bodyPr/>
        <a:lstStyle/>
        <a:p>
          <a:endParaRPr lang="en-US"/>
        </a:p>
      </dgm:t>
    </dgm:pt>
    <dgm:pt modelId="{C816AB29-FF34-4745-B317-A5E70C0CE60A}" type="sibTrans" cxnId="{F97BCD29-7AF0-9644-B121-73AE2069660E}">
      <dgm:prSet/>
      <dgm:spPr/>
      <dgm:t>
        <a:bodyPr/>
        <a:lstStyle/>
        <a:p>
          <a:endParaRPr lang="en-US"/>
        </a:p>
      </dgm:t>
    </dgm:pt>
    <dgm:pt modelId="{AF127527-83BE-D141-99B7-E674A7000591}" type="pres">
      <dgm:prSet presAssocID="{CB0807B8-2F5A-4E22-869E-BC2057AB6101}" presName="diagram" presStyleCnt="0">
        <dgm:presLayoutVars>
          <dgm:dir/>
          <dgm:resizeHandles val="exact"/>
        </dgm:presLayoutVars>
      </dgm:prSet>
      <dgm:spPr/>
    </dgm:pt>
    <dgm:pt modelId="{8F095BDA-93F7-2C40-B925-88D3B205B3B2}" type="pres">
      <dgm:prSet presAssocID="{A68B14DD-4429-4B78-9916-09A4D3774C60}" presName="node" presStyleLbl="node1" presStyleIdx="0" presStyleCnt="8">
        <dgm:presLayoutVars>
          <dgm:bulletEnabled val="1"/>
        </dgm:presLayoutVars>
      </dgm:prSet>
      <dgm:spPr/>
    </dgm:pt>
    <dgm:pt modelId="{E9D4256E-2E24-6548-A7B2-F39E20ECBB41}" type="pres">
      <dgm:prSet presAssocID="{3F190C73-1AD6-4812-9C55-1FFB4C6902A3}" presName="sibTrans" presStyleLbl="sibTrans2D1" presStyleIdx="0" presStyleCnt="7"/>
      <dgm:spPr/>
    </dgm:pt>
    <dgm:pt modelId="{D1897F5B-B0B3-EC44-A6C0-34CDA7D4FA33}" type="pres">
      <dgm:prSet presAssocID="{3F190C73-1AD6-4812-9C55-1FFB4C6902A3}" presName="connectorText" presStyleLbl="sibTrans2D1" presStyleIdx="0" presStyleCnt="7"/>
      <dgm:spPr/>
    </dgm:pt>
    <dgm:pt modelId="{385DF632-DC06-7549-9020-52D5804B5C2D}" type="pres">
      <dgm:prSet presAssocID="{A8F449D5-9E75-402B-959A-96D2A12D07CB}" presName="node" presStyleLbl="node1" presStyleIdx="1" presStyleCnt="8">
        <dgm:presLayoutVars>
          <dgm:bulletEnabled val="1"/>
        </dgm:presLayoutVars>
      </dgm:prSet>
      <dgm:spPr/>
    </dgm:pt>
    <dgm:pt modelId="{9A45FE6D-78DD-3B46-B99A-1FF6BD32C175}" type="pres">
      <dgm:prSet presAssocID="{DBB20893-B58F-43FB-AAA3-40D349E9A414}" presName="sibTrans" presStyleLbl="sibTrans2D1" presStyleIdx="1" presStyleCnt="7"/>
      <dgm:spPr/>
    </dgm:pt>
    <dgm:pt modelId="{8B47488C-CF04-2A4C-B164-0DE11D46A050}" type="pres">
      <dgm:prSet presAssocID="{DBB20893-B58F-43FB-AAA3-40D349E9A414}" presName="connectorText" presStyleLbl="sibTrans2D1" presStyleIdx="1" presStyleCnt="7"/>
      <dgm:spPr/>
    </dgm:pt>
    <dgm:pt modelId="{9829CE28-9CDA-6E4A-9FB4-F0E16CCB0CC9}" type="pres">
      <dgm:prSet presAssocID="{8445C357-8FE0-7D4F-BFFA-F920C9B5C53F}" presName="node" presStyleLbl="node1" presStyleIdx="2" presStyleCnt="8">
        <dgm:presLayoutVars>
          <dgm:bulletEnabled val="1"/>
        </dgm:presLayoutVars>
      </dgm:prSet>
      <dgm:spPr/>
    </dgm:pt>
    <dgm:pt modelId="{9FBC58C9-04FB-0448-98DD-F72EC870E197}" type="pres">
      <dgm:prSet presAssocID="{9E4E295E-BA41-584C-AD40-17A4E4242C8C}" presName="sibTrans" presStyleLbl="sibTrans2D1" presStyleIdx="2" presStyleCnt="7"/>
      <dgm:spPr/>
    </dgm:pt>
    <dgm:pt modelId="{5848FE6B-9FE0-B148-BBF7-114A4E49C348}" type="pres">
      <dgm:prSet presAssocID="{9E4E295E-BA41-584C-AD40-17A4E4242C8C}" presName="connectorText" presStyleLbl="sibTrans2D1" presStyleIdx="2" presStyleCnt="7"/>
      <dgm:spPr/>
    </dgm:pt>
    <dgm:pt modelId="{B09D6AC0-C90A-7D47-B506-A48313204975}" type="pres">
      <dgm:prSet presAssocID="{8942AFF6-53F9-4C9E-B1D6-0E7D237C7B19}" presName="node" presStyleLbl="node1" presStyleIdx="3" presStyleCnt="8">
        <dgm:presLayoutVars>
          <dgm:bulletEnabled val="1"/>
        </dgm:presLayoutVars>
      </dgm:prSet>
      <dgm:spPr/>
    </dgm:pt>
    <dgm:pt modelId="{B031793E-3B39-554F-BB44-088864DDC6A8}" type="pres">
      <dgm:prSet presAssocID="{986AA896-7A2A-4424-AE0F-0EA2CDC571B6}" presName="sibTrans" presStyleLbl="sibTrans2D1" presStyleIdx="3" presStyleCnt="7"/>
      <dgm:spPr/>
    </dgm:pt>
    <dgm:pt modelId="{4CFEA0DA-E196-7E41-AB92-5F1ABCC6D7AD}" type="pres">
      <dgm:prSet presAssocID="{986AA896-7A2A-4424-AE0F-0EA2CDC571B6}" presName="connectorText" presStyleLbl="sibTrans2D1" presStyleIdx="3" presStyleCnt="7"/>
      <dgm:spPr/>
    </dgm:pt>
    <dgm:pt modelId="{6F9DE0EA-6D2B-C843-935C-DEF4708E14C2}" type="pres">
      <dgm:prSet presAssocID="{B10BD8D9-7D3D-4917-B47B-997C78D8FE0C}" presName="node" presStyleLbl="node1" presStyleIdx="4" presStyleCnt="8">
        <dgm:presLayoutVars>
          <dgm:bulletEnabled val="1"/>
        </dgm:presLayoutVars>
      </dgm:prSet>
      <dgm:spPr/>
    </dgm:pt>
    <dgm:pt modelId="{F9728FFF-3B0A-2C4D-A08D-E4E7C9DACB11}" type="pres">
      <dgm:prSet presAssocID="{2DACFE75-BCC4-4056-BF34-07BCA79A4ED2}" presName="sibTrans" presStyleLbl="sibTrans2D1" presStyleIdx="4" presStyleCnt="7"/>
      <dgm:spPr/>
    </dgm:pt>
    <dgm:pt modelId="{9ACCE960-82CC-5B43-9CB3-8FF28C513450}" type="pres">
      <dgm:prSet presAssocID="{2DACFE75-BCC4-4056-BF34-07BCA79A4ED2}" presName="connectorText" presStyleLbl="sibTrans2D1" presStyleIdx="4" presStyleCnt="7"/>
      <dgm:spPr/>
    </dgm:pt>
    <dgm:pt modelId="{297F6F1A-221E-DE4D-B656-A17FC164A9A0}" type="pres">
      <dgm:prSet presAssocID="{72227252-5950-E14C-AD38-CC13B524CF48}" presName="node" presStyleLbl="node1" presStyleIdx="5" presStyleCnt="8">
        <dgm:presLayoutVars>
          <dgm:bulletEnabled val="1"/>
        </dgm:presLayoutVars>
      </dgm:prSet>
      <dgm:spPr/>
    </dgm:pt>
    <dgm:pt modelId="{0004B913-AD50-E040-B199-948B7D42624E}" type="pres">
      <dgm:prSet presAssocID="{C816AB29-FF34-4745-B317-A5E70C0CE60A}" presName="sibTrans" presStyleLbl="sibTrans2D1" presStyleIdx="5" presStyleCnt="7"/>
      <dgm:spPr/>
    </dgm:pt>
    <dgm:pt modelId="{88EBA09A-897D-334D-9E92-A63AF578B032}" type="pres">
      <dgm:prSet presAssocID="{C816AB29-FF34-4745-B317-A5E70C0CE60A}" presName="connectorText" presStyleLbl="sibTrans2D1" presStyleIdx="5" presStyleCnt="7"/>
      <dgm:spPr/>
    </dgm:pt>
    <dgm:pt modelId="{46A9F2CA-5D77-6846-B989-703C220CF5A4}" type="pres">
      <dgm:prSet presAssocID="{9653911F-8E6B-40BD-BCB4-267ACB7525F2}" presName="node" presStyleLbl="node1" presStyleIdx="6" presStyleCnt="8">
        <dgm:presLayoutVars>
          <dgm:bulletEnabled val="1"/>
        </dgm:presLayoutVars>
      </dgm:prSet>
      <dgm:spPr/>
    </dgm:pt>
    <dgm:pt modelId="{0C5D4C53-22E6-4641-A4B5-57EA776E1D74}" type="pres">
      <dgm:prSet presAssocID="{EA91738E-2E6E-4B2B-BDC3-618CEB28CB56}" presName="sibTrans" presStyleLbl="sibTrans2D1" presStyleIdx="6" presStyleCnt="7"/>
      <dgm:spPr/>
    </dgm:pt>
    <dgm:pt modelId="{3936F72B-9F69-E645-A581-BF35DECDE475}" type="pres">
      <dgm:prSet presAssocID="{EA91738E-2E6E-4B2B-BDC3-618CEB28CB56}" presName="connectorText" presStyleLbl="sibTrans2D1" presStyleIdx="6" presStyleCnt="7"/>
      <dgm:spPr/>
    </dgm:pt>
    <dgm:pt modelId="{FFEBC915-3AF4-6441-A571-D813C9A5945F}" type="pres">
      <dgm:prSet presAssocID="{20650D4D-DE73-42AB-869A-701662C100B8}" presName="node" presStyleLbl="node1" presStyleIdx="7" presStyleCnt="8">
        <dgm:presLayoutVars>
          <dgm:bulletEnabled val="1"/>
        </dgm:presLayoutVars>
      </dgm:prSet>
      <dgm:spPr/>
    </dgm:pt>
  </dgm:ptLst>
  <dgm:cxnLst>
    <dgm:cxn modelId="{598C7B0B-C089-5948-9546-061668EF4CB8}" type="presOf" srcId="{986AA896-7A2A-4424-AE0F-0EA2CDC571B6}" destId="{B031793E-3B39-554F-BB44-088864DDC6A8}" srcOrd="0" destOrd="0" presId="urn:microsoft.com/office/officeart/2005/8/layout/process5"/>
    <dgm:cxn modelId="{10A0B40B-F9EC-4247-9F0D-FB553C7BEBF6}" srcId="{CB0807B8-2F5A-4E22-869E-BC2057AB6101}" destId="{20650D4D-DE73-42AB-869A-701662C100B8}" srcOrd="7" destOrd="0" parTransId="{6DE2EED8-1E7A-41DF-A3EE-9975A087F148}" sibTransId="{55342CD1-B068-4BD1-8BE2-01925D4E4E1E}"/>
    <dgm:cxn modelId="{90982810-C397-5942-BB3E-B5B7DCE591F7}" type="presOf" srcId="{9E4E295E-BA41-584C-AD40-17A4E4242C8C}" destId="{5848FE6B-9FE0-B148-BBF7-114A4E49C348}" srcOrd="1" destOrd="0" presId="urn:microsoft.com/office/officeart/2005/8/layout/process5"/>
    <dgm:cxn modelId="{45C10811-1076-4112-A051-20899DE74A42}" srcId="{CB0807B8-2F5A-4E22-869E-BC2057AB6101}" destId="{9653911F-8E6B-40BD-BCB4-267ACB7525F2}" srcOrd="6" destOrd="0" parTransId="{2A419846-A6E0-49C8-B258-7253783A550A}" sibTransId="{EA91738E-2E6E-4B2B-BDC3-618CEB28CB56}"/>
    <dgm:cxn modelId="{F97BCD29-7AF0-9644-B121-73AE2069660E}" srcId="{CB0807B8-2F5A-4E22-869E-BC2057AB6101}" destId="{72227252-5950-E14C-AD38-CC13B524CF48}" srcOrd="5" destOrd="0" parTransId="{38EFC715-F4E1-FF4A-B52A-95DEE4D90531}" sibTransId="{C816AB29-FF34-4745-B317-A5E70C0CE60A}"/>
    <dgm:cxn modelId="{D5C1542C-4EF5-8F47-B626-DAB295B2CA35}" type="presOf" srcId="{3F190C73-1AD6-4812-9C55-1FFB4C6902A3}" destId="{E9D4256E-2E24-6548-A7B2-F39E20ECBB41}" srcOrd="0" destOrd="0" presId="urn:microsoft.com/office/officeart/2005/8/layout/process5"/>
    <dgm:cxn modelId="{5FC0A937-2628-344F-93A7-B14C686C0AAB}" type="presOf" srcId="{C816AB29-FF34-4745-B317-A5E70C0CE60A}" destId="{88EBA09A-897D-334D-9E92-A63AF578B032}" srcOrd="1" destOrd="0" presId="urn:microsoft.com/office/officeart/2005/8/layout/process5"/>
    <dgm:cxn modelId="{47BB393B-BD12-2649-AB93-4CF8D58183E2}" type="presOf" srcId="{A68B14DD-4429-4B78-9916-09A4D3774C60}" destId="{8F095BDA-93F7-2C40-B925-88D3B205B3B2}" srcOrd="0" destOrd="0" presId="urn:microsoft.com/office/officeart/2005/8/layout/process5"/>
    <dgm:cxn modelId="{EE1E393C-E58A-AE4A-9FB1-A8DE8A11A94D}" type="presOf" srcId="{986AA896-7A2A-4424-AE0F-0EA2CDC571B6}" destId="{4CFEA0DA-E196-7E41-AB92-5F1ABCC6D7AD}" srcOrd="1" destOrd="0" presId="urn:microsoft.com/office/officeart/2005/8/layout/process5"/>
    <dgm:cxn modelId="{CF746942-ED2A-492E-A5B3-5DFCF515B9F1}" srcId="{CB0807B8-2F5A-4E22-869E-BC2057AB6101}" destId="{B10BD8D9-7D3D-4917-B47B-997C78D8FE0C}" srcOrd="4" destOrd="0" parTransId="{21AB79AC-5FDF-4BED-8001-53DC564DA10A}" sibTransId="{2DACFE75-BCC4-4056-BF34-07BCA79A4ED2}"/>
    <dgm:cxn modelId="{8A50A643-2BC7-6D4A-925A-3A34394F95C7}" type="presOf" srcId="{B10BD8D9-7D3D-4917-B47B-997C78D8FE0C}" destId="{6F9DE0EA-6D2B-C843-935C-DEF4708E14C2}" srcOrd="0" destOrd="0" presId="urn:microsoft.com/office/officeart/2005/8/layout/process5"/>
    <dgm:cxn modelId="{14A0F645-1922-C041-A7FB-4D49F321D714}" type="presOf" srcId="{CB0807B8-2F5A-4E22-869E-BC2057AB6101}" destId="{AF127527-83BE-D141-99B7-E674A7000591}" srcOrd="0" destOrd="0" presId="urn:microsoft.com/office/officeart/2005/8/layout/process5"/>
    <dgm:cxn modelId="{E8EEB64C-B8A9-9D4E-BCB5-02A1970F26A8}" srcId="{CB0807B8-2F5A-4E22-869E-BC2057AB6101}" destId="{8445C357-8FE0-7D4F-BFFA-F920C9B5C53F}" srcOrd="2" destOrd="0" parTransId="{83F2E143-8F4B-0C4F-B6A3-6214CB8F439B}" sibTransId="{9E4E295E-BA41-584C-AD40-17A4E4242C8C}"/>
    <dgm:cxn modelId="{3E1AA26B-5C98-405A-B4CB-049E3CAF0CB2}" srcId="{CB0807B8-2F5A-4E22-869E-BC2057AB6101}" destId="{A8F449D5-9E75-402B-959A-96D2A12D07CB}" srcOrd="1" destOrd="0" parTransId="{53583864-BF85-41EC-8AD0-DC85F8627F36}" sibTransId="{DBB20893-B58F-43FB-AAA3-40D349E9A414}"/>
    <dgm:cxn modelId="{86F4577A-1DA5-491E-B55D-A172AC2809BE}" srcId="{CB0807B8-2F5A-4E22-869E-BC2057AB6101}" destId="{8942AFF6-53F9-4C9E-B1D6-0E7D237C7B19}" srcOrd="3" destOrd="0" parTransId="{DADE1771-BBB3-4BC8-A5A6-4B6FFC01A846}" sibTransId="{986AA896-7A2A-4424-AE0F-0EA2CDC571B6}"/>
    <dgm:cxn modelId="{16740A84-DF91-BD4E-BA10-A9FB70D508C9}" type="presOf" srcId="{DBB20893-B58F-43FB-AAA3-40D349E9A414}" destId="{8B47488C-CF04-2A4C-B164-0DE11D46A050}" srcOrd="1" destOrd="0" presId="urn:microsoft.com/office/officeart/2005/8/layout/process5"/>
    <dgm:cxn modelId="{7157058D-446E-E844-A0CF-676364BC4BB8}" type="presOf" srcId="{EA91738E-2E6E-4B2B-BDC3-618CEB28CB56}" destId="{3936F72B-9F69-E645-A581-BF35DECDE475}" srcOrd="1" destOrd="0" presId="urn:microsoft.com/office/officeart/2005/8/layout/process5"/>
    <dgm:cxn modelId="{3F5D498F-DE98-F747-ACA1-E3FB50B098ED}" type="presOf" srcId="{72227252-5950-E14C-AD38-CC13B524CF48}" destId="{297F6F1A-221E-DE4D-B656-A17FC164A9A0}" srcOrd="0" destOrd="0" presId="urn:microsoft.com/office/officeart/2005/8/layout/process5"/>
    <dgm:cxn modelId="{EFC57998-43CF-9B40-ADE1-3715634D8C69}" type="presOf" srcId="{2DACFE75-BCC4-4056-BF34-07BCA79A4ED2}" destId="{9ACCE960-82CC-5B43-9CB3-8FF28C513450}" srcOrd="1" destOrd="0" presId="urn:microsoft.com/office/officeart/2005/8/layout/process5"/>
    <dgm:cxn modelId="{71899E9E-1F10-284B-A0D1-6A22FE4F60FF}" type="presOf" srcId="{20650D4D-DE73-42AB-869A-701662C100B8}" destId="{FFEBC915-3AF4-6441-A571-D813C9A5945F}" srcOrd="0" destOrd="0" presId="urn:microsoft.com/office/officeart/2005/8/layout/process5"/>
    <dgm:cxn modelId="{9695A1AE-31D5-AE49-AABE-0FF935494982}" type="presOf" srcId="{8445C357-8FE0-7D4F-BFFA-F920C9B5C53F}" destId="{9829CE28-9CDA-6E4A-9FB4-F0E16CCB0CC9}" srcOrd="0" destOrd="0" presId="urn:microsoft.com/office/officeart/2005/8/layout/process5"/>
    <dgm:cxn modelId="{8F20C9AE-BAC8-624E-9923-2701D184026C}" type="presOf" srcId="{DBB20893-B58F-43FB-AAA3-40D349E9A414}" destId="{9A45FE6D-78DD-3B46-B99A-1FF6BD32C175}" srcOrd="0" destOrd="0" presId="urn:microsoft.com/office/officeart/2005/8/layout/process5"/>
    <dgm:cxn modelId="{6F0369B0-61CD-1745-B0C4-8A799851A488}" type="presOf" srcId="{2DACFE75-BCC4-4056-BF34-07BCA79A4ED2}" destId="{F9728FFF-3B0A-2C4D-A08D-E4E7C9DACB11}" srcOrd="0" destOrd="0" presId="urn:microsoft.com/office/officeart/2005/8/layout/process5"/>
    <dgm:cxn modelId="{86A783B2-03E6-7842-9B4F-FA9555E65C2B}" type="presOf" srcId="{8942AFF6-53F9-4C9E-B1D6-0E7D237C7B19}" destId="{B09D6AC0-C90A-7D47-B506-A48313204975}" srcOrd="0" destOrd="0" presId="urn:microsoft.com/office/officeart/2005/8/layout/process5"/>
    <dgm:cxn modelId="{D0FC0FB7-45BC-2F46-9CF4-94F253AA0743}" type="presOf" srcId="{EA91738E-2E6E-4B2B-BDC3-618CEB28CB56}" destId="{0C5D4C53-22E6-4641-A4B5-57EA776E1D74}" srcOrd="0" destOrd="0" presId="urn:microsoft.com/office/officeart/2005/8/layout/process5"/>
    <dgm:cxn modelId="{05BAF6C5-0CC3-A240-B1BA-A59856A52DD3}" type="presOf" srcId="{9E4E295E-BA41-584C-AD40-17A4E4242C8C}" destId="{9FBC58C9-04FB-0448-98DD-F72EC870E197}" srcOrd="0" destOrd="0" presId="urn:microsoft.com/office/officeart/2005/8/layout/process5"/>
    <dgm:cxn modelId="{95F69BCD-6855-4942-ADB2-1956D6562D47}" type="presOf" srcId="{A8F449D5-9E75-402B-959A-96D2A12D07CB}" destId="{385DF632-DC06-7549-9020-52D5804B5C2D}" srcOrd="0" destOrd="0" presId="urn:microsoft.com/office/officeart/2005/8/layout/process5"/>
    <dgm:cxn modelId="{809DA1D6-C719-E94F-936E-B304F1CE3990}" type="presOf" srcId="{C816AB29-FF34-4745-B317-A5E70C0CE60A}" destId="{0004B913-AD50-E040-B199-948B7D42624E}" srcOrd="0" destOrd="0" presId="urn:microsoft.com/office/officeart/2005/8/layout/process5"/>
    <dgm:cxn modelId="{BBCE8FDC-C7D2-4FB7-BF46-4832E3B38EC9}" srcId="{CB0807B8-2F5A-4E22-869E-BC2057AB6101}" destId="{A68B14DD-4429-4B78-9916-09A4D3774C60}" srcOrd="0" destOrd="0" parTransId="{EF460857-5F74-4FF1-B131-AAC71577CBFE}" sibTransId="{3F190C73-1AD6-4812-9C55-1FFB4C6902A3}"/>
    <dgm:cxn modelId="{A6683AE2-252C-C64B-A935-022972ACBFF7}" type="presOf" srcId="{3F190C73-1AD6-4812-9C55-1FFB4C6902A3}" destId="{D1897F5B-B0B3-EC44-A6C0-34CDA7D4FA33}" srcOrd="1" destOrd="0" presId="urn:microsoft.com/office/officeart/2005/8/layout/process5"/>
    <dgm:cxn modelId="{C58388FB-DCE0-A445-84C2-B7777AE38459}" type="presOf" srcId="{9653911F-8E6B-40BD-BCB4-267ACB7525F2}" destId="{46A9F2CA-5D77-6846-B989-703C220CF5A4}" srcOrd="0" destOrd="0" presId="urn:microsoft.com/office/officeart/2005/8/layout/process5"/>
    <dgm:cxn modelId="{9C43E8F3-50B0-D242-A21C-617D86531218}" type="presParOf" srcId="{AF127527-83BE-D141-99B7-E674A7000591}" destId="{8F095BDA-93F7-2C40-B925-88D3B205B3B2}" srcOrd="0" destOrd="0" presId="urn:microsoft.com/office/officeart/2005/8/layout/process5"/>
    <dgm:cxn modelId="{3A5EA09A-8BCD-D747-897D-1C1599966740}" type="presParOf" srcId="{AF127527-83BE-D141-99B7-E674A7000591}" destId="{E9D4256E-2E24-6548-A7B2-F39E20ECBB41}" srcOrd="1" destOrd="0" presId="urn:microsoft.com/office/officeart/2005/8/layout/process5"/>
    <dgm:cxn modelId="{0D39B812-DD35-E243-84A1-0F2D9A3E2D72}" type="presParOf" srcId="{E9D4256E-2E24-6548-A7B2-F39E20ECBB41}" destId="{D1897F5B-B0B3-EC44-A6C0-34CDA7D4FA33}" srcOrd="0" destOrd="0" presId="urn:microsoft.com/office/officeart/2005/8/layout/process5"/>
    <dgm:cxn modelId="{24D3F67C-9205-4E4C-A833-09F0BD604FF5}" type="presParOf" srcId="{AF127527-83BE-D141-99B7-E674A7000591}" destId="{385DF632-DC06-7549-9020-52D5804B5C2D}" srcOrd="2" destOrd="0" presId="urn:microsoft.com/office/officeart/2005/8/layout/process5"/>
    <dgm:cxn modelId="{CA7AF156-3DAC-B84B-9CDA-F03397006D4F}" type="presParOf" srcId="{AF127527-83BE-D141-99B7-E674A7000591}" destId="{9A45FE6D-78DD-3B46-B99A-1FF6BD32C175}" srcOrd="3" destOrd="0" presId="urn:microsoft.com/office/officeart/2005/8/layout/process5"/>
    <dgm:cxn modelId="{F38D4CB2-A38A-9642-A075-6464A0234A34}" type="presParOf" srcId="{9A45FE6D-78DD-3B46-B99A-1FF6BD32C175}" destId="{8B47488C-CF04-2A4C-B164-0DE11D46A050}" srcOrd="0" destOrd="0" presId="urn:microsoft.com/office/officeart/2005/8/layout/process5"/>
    <dgm:cxn modelId="{111AA0B6-E00D-A64B-8B55-2FAFA8799F6E}" type="presParOf" srcId="{AF127527-83BE-D141-99B7-E674A7000591}" destId="{9829CE28-9CDA-6E4A-9FB4-F0E16CCB0CC9}" srcOrd="4" destOrd="0" presId="urn:microsoft.com/office/officeart/2005/8/layout/process5"/>
    <dgm:cxn modelId="{08D70314-FDD6-0A47-80A6-AA8FC49621C0}" type="presParOf" srcId="{AF127527-83BE-D141-99B7-E674A7000591}" destId="{9FBC58C9-04FB-0448-98DD-F72EC870E197}" srcOrd="5" destOrd="0" presId="urn:microsoft.com/office/officeart/2005/8/layout/process5"/>
    <dgm:cxn modelId="{C4B02056-53B5-5945-9DE2-53CF663AD6FA}" type="presParOf" srcId="{9FBC58C9-04FB-0448-98DD-F72EC870E197}" destId="{5848FE6B-9FE0-B148-BBF7-114A4E49C348}" srcOrd="0" destOrd="0" presId="urn:microsoft.com/office/officeart/2005/8/layout/process5"/>
    <dgm:cxn modelId="{76959315-A7FE-0546-8BFD-BA5A198C7A27}" type="presParOf" srcId="{AF127527-83BE-D141-99B7-E674A7000591}" destId="{B09D6AC0-C90A-7D47-B506-A48313204975}" srcOrd="6" destOrd="0" presId="urn:microsoft.com/office/officeart/2005/8/layout/process5"/>
    <dgm:cxn modelId="{437B082B-D8C1-E14F-90A8-94AF5DBD7F1C}" type="presParOf" srcId="{AF127527-83BE-D141-99B7-E674A7000591}" destId="{B031793E-3B39-554F-BB44-088864DDC6A8}" srcOrd="7" destOrd="0" presId="urn:microsoft.com/office/officeart/2005/8/layout/process5"/>
    <dgm:cxn modelId="{42A4F9E4-8C04-214A-8DF8-E49A8C8637F8}" type="presParOf" srcId="{B031793E-3B39-554F-BB44-088864DDC6A8}" destId="{4CFEA0DA-E196-7E41-AB92-5F1ABCC6D7AD}" srcOrd="0" destOrd="0" presId="urn:microsoft.com/office/officeart/2005/8/layout/process5"/>
    <dgm:cxn modelId="{76218D9B-D2D2-5D44-90F8-5C32E84C7268}" type="presParOf" srcId="{AF127527-83BE-D141-99B7-E674A7000591}" destId="{6F9DE0EA-6D2B-C843-935C-DEF4708E14C2}" srcOrd="8" destOrd="0" presId="urn:microsoft.com/office/officeart/2005/8/layout/process5"/>
    <dgm:cxn modelId="{ED5187CE-2F49-954A-82DB-790AA9BE7ABC}" type="presParOf" srcId="{AF127527-83BE-D141-99B7-E674A7000591}" destId="{F9728FFF-3B0A-2C4D-A08D-E4E7C9DACB11}" srcOrd="9" destOrd="0" presId="urn:microsoft.com/office/officeart/2005/8/layout/process5"/>
    <dgm:cxn modelId="{CCD41050-B11D-C245-9170-1E1C0E8F255D}" type="presParOf" srcId="{F9728FFF-3B0A-2C4D-A08D-E4E7C9DACB11}" destId="{9ACCE960-82CC-5B43-9CB3-8FF28C513450}" srcOrd="0" destOrd="0" presId="urn:microsoft.com/office/officeart/2005/8/layout/process5"/>
    <dgm:cxn modelId="{2045DE27-FE07-EA48-BE0B-90CFF16426B9}" type="presParOf" srcId="{AF127527-83BE-D141-99B7-E674A7000591}" destId="{297F6F1A-221E-DE4D-B656-A17FC164A9A0}" srcOrd="10" destOrd="0" presId="urn:microsoft.com/office/officeart/2005/8/layout/process5"/>
    <dgm:cxn modelId="{0D374BC9-366B-774C-969E-6B92C1680815}" type="presParOf" srcId="{AF127527-83BE-D141-99B7-E674A7000591}" destId="{0004B913-AD50-E040-B199-948B7D42624E}" srcOrd="11" destOrd="0" presId="urn:microsoft.com/office/officeart/2005/8/layout/process5"/>
    <dgm:cxn modelId="{7EB41595-E8D2-3E46-9652-FD1AF0B426CF}" type="presParOf" srcId="{0004B913-AD50-E040-B199-948B7D42624E}" destId="{88EBA09A-897D-334D-9E92-A63AF578B032}" srcOrd="0" destOrd="0" presId="urn:microsoft.com/office/officeart/2005/8/layout/process5"/>
    <dgm:cxn modelId="{D363A699-44CE-8046-AFD0-D47743986044}" type="presParOf" srcId="{AF127527-83BE-D141-99B7-E674A7000591}" destId="{46A9F2CA-5D77-6846-B989-703C220CF5A4}" srcOrd="12" destOrd="0" presId="urn:microsoft.com/office/officeart/2005/8/layout/process5"/>
    <dgm:cxn modelId="{8AE9E4C7-6843-EE47-8704-29F1730DA682}" type="presParOf" srcId="{AF127527-83BE-D141-99B7-E674A7000591}" destId="{0C5D4C53-22E6-4641-A4B5-57EA776E1D74}" srcOrd="13" destOrd="0" presId="urn:microsoft.com/office/officeart/2005/8/layout/process5"/>
    <dgm:cxn modelId="{7A0930AA-5C80-C94B-AA48-356D7B310852}" type="presParOf" srcId="{0C5D4C53-22E6-4641-A4B5-57EA776E1D74}" destId="{3936F72B-9F69-E645-A581-BF35DECDE475}" srcOrd="0" destOrd="0" presId="urn:microsoft.com/office/officeart/2005/8/layout/process5"/>
    <dgm:cxn modelId="{F72BB892-369B-8D47-93D5-B1F2305F74FF}" type="presParOf" srcId="{AF127527-83BE-D141-99B7-E674A7000591}" destId="{FFEBC915-3AF4-6441-A571-D813C9A5945F}"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11F73-A91B-1648-A2FA-0040622FAD0E}">
      <dsp:nvSpPr>
        <dsp:cNvPr id="0" name=""/>
        <dsp:cNvSpPr/>
      </dsp:nvSpPr>
      <dsp:spPr>
        <a:xfrm>
          <a:off x="712198" y="2026"/>
          <a:ext cx="2981621" cy="2981621"/>
        </a:xfrm>
        <a:prstGeom prst="ellipse">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1" kern="1200"/>
            <a:t>About 26K Restaurants in NYC</a:t>
          </a:r>
          <a:endParaRPr lang="en-US" sz="3100" kern="1200"/>
        </a:p>
      </dsp:txBody>
      <dsp:txXfrm>
        <a:off x="1148846" y="438674"/>
        <a:ext cx="2108325" cy="2108325"/>
      </dsp:txXfrm>
    </dsp:sp>
    <dsp:sp modelId="{94493F8E-0F0C-CE41-A62C-5226B4FB043C}">
      <dsp:nvSpPr>
        <dsp:cNvPr id="0" name=""/>
        <dsp:cNvSpPr/>
      </dsp:nvSpPr>
      <dsp:spPr>
        <a:xfrm>
          <a:off x="3935928" y="628167"/>
          <a:ext cx="1729340" cy="1729340"/>
        </a:xfrm>
        <a:prstGeom prst="mathEqual">
          <a:avLst/>
        </a:prstGeom>
        <a:blipFill>
          <a:blip xmlns:r="http://schemas.openxmlformats.org/officeDocument/2006/relationships" r:embed="rId1">
            <a:duotone>
              <a:schemeClr val="accent2">
                <a:tint val="60000"/>
                <a:hueOff val="0"/>
                <a:satOff val="0"/>
                <a:lumOff val="0"/>
                <a:alphaOff val="0"/>
                <a:shade val="74000"/>
                <a:satMod val="130000"/>
                <a:lumMod val="90000"/>
              </a:schemeClr>
              <a:schemeClr val="accent2">
                <a:tint val="60000"/>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165152" y="984411"/>
        <a:ext cx="1270892" cy="1016852"/>
      </dsp:txXfrm>
    </dsp:sp>
    <dsp:sp modelId="{B0639A02-1DAE-ED4A-A748-103229DDDB72}">
      <dsp:nvSpPr>
        <dsp:cNvPr id="0" name=""/>
        <dsp:cNvSpPr/>
      </dsp:nvSpPr>
      <dsp:spPr>
        <a:xfrm>
          <a:off x="5907376" y="2026"/>
          <a:ext cx="2981621" cy="2981621"/>
        </a:xfrm>
        <a:prstGeom prst="ellipse">
          <a:avLst/>
        </a:prstGeom>
        <a:blipFill>
          <a:blip xmlns:r="http://schemas.openxmlformats.org/officeDocument/2006/relationships" r:embed="rId1">
            <a:duotone>
              <a:schemeClr val="accent2">
                <a:hueOff val="0"/>
                <a:satOff val="0"/>
                <a:lumOff val="0"/>
                <a:alphaOff val="0"/>
                <a:shade val="74000"/>
                <a:satMod val="130000"/>
                <a:lumMod val="90000"/>
              </a:schemeClr>
              <a:schemeClr val="accent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1" kern="1200"/>
            <a:t>About  100  Inspectors</a:t>
          </a:r>
          <a:endParaRPr lang="en-US" sz="3100" kern="1200"/>
        </a:p>
      </dsp:txBody>
      <dsp:txXfrm>
        <a:off x="6344024" y="438674"/>
        <a:ext cx="2108325" cy="21083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0B003-142C-CB40-A32C-7BF74B7D773D}">
      <dsp:nvSpPr>
        <dsp:cNvPr id="0" name=""/>
        <dsp:cNvSpPr/>
      </dsp:nvSpPr>
      <dsp:spPr>
        <a:xfrm>
          <a:off x="187" y="281357"/>
          <a:ext cx="2264344" cy="336217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Since restaurants don’t have the same number of inspections, there will be missing values.</a:t>
          </a:r>
        </a:p>
      </dsp:txBody>
      <dsp:txXfrm>
        <a:off x="187" y="1626225"/>
        <a:ext cx="2264344" cy="2017302"/>
      </dsp:txXfrm>
    </dsp:sp>
    <dsp:sp modelId="{1EAFEA15-180D-6540-9FE3-D9D74DA10A5F}">
      <dsp:nvSpPr>
        <dsp:cNvPr id="0" name=""/>
        <dsp:cNvSpPr/>
      </dsp:nvSpPr>
      <dsp:spPr>
        <a:xfrm>
          <a:off x="187"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187" y="603836"/>
        <a:ext cx="2264344" cy="1086885"/>
      </dsp:txXfrm>
    </dsp:sp>
    <dsp:sp modelId="{888BE5F4-F8F4-B841-9047-C71F95696AD0}">
      <dsp:nvSpPr>
        <dsp:cNvPr id="0" name=""/>
        <dsp:cNvSpPr/>
      </dsp:nvSpPr>
      <dsp:spPr>
        <a:xfrm>
          <a:off x="2445679" y="281357"/>
          <a:ext cx="2264344" cy="336217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44550">
            <a:lnSpc>
              <a:spcPct val="90000"/>
            </a:lnSpc>
            <a:spcBef>
              <a:spcPct val="0"/>
            </a:spcBef>
            <a:spcAft>
              <a:spcPct val="35000"/>
            </a:spcAft>
            <a:buNone/>
          </a:pPr>
          <a:r>
            <a:rPr lang="en-US" sz="1900" b="1" kern="1200" dirty="0"/>
            <a:t>I decided to keep the entire dataset and to impute the missing values by the row average of the restaurant own score</a:t>
          </a:r>
          <a:r>
            <a:rPr lang="en-US" sz="1900" kern="1200" dirty="0"/>
            <a:t>.</a:t>
          </a:r>
        </a:p>
      </dsp:txBody>
      <dsp:txXfrm>
        <a:off x="2445679" y="1626225"/>
        <a:ext cx="2264344" cy="2017302"/>
      </dsp:txXfrm>
    </dsp:sp>
    <dsp:sp modelId="{3E53972E-FEEE-7D48-976D-9E139B950DBB}">
      <dsp:nvSpPr>
        <dsp:cNvPr id="0" name=""/>
        <dsp:cNvSpPr/>
      </dsp:nvSpPr>
      <dsp:spPr>
        <a:xfrm>
          <a:off x="2445679"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2445679" y="603836"/>
        <a:ext cx="2264344" cy="1086885"/>
      </dsp:txXfrm>
    </dsp:sp>
    <dsp:sp modelId="{EEADD3D3-F0D4-2941-98D0-ADD2A60D8130}">
      <dsp:nvSpPr>
        <dsp:cNvPr id="0" name=""/>
        <dsp:cNvSpPr/>
      </dsp:nvSpPr>
      <dsp:spPr>
        <a:xfrm>
          <a:off x="4891172" y="281357"/>
          <a:ext cx="2264344" cy="3362171"/>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00100">
            <a:lnSpc>
              <a:spcPct val="90000"/>
            </a:lnSpc>
            <a:spcBef>
              <a:spcPct val="0"/>
            </a:spcBef>
            <a:spcAft>
              <a:spcPct val="35000"/>
            </a:spcAft>
            <a:buNone/>
          </a:pPr>
          <a:r>
            <a:rPr lang="en-US" sz="1800" b="1" kern="1200" dirty="0"/>
            <a:t>To preserve the order of inspections, inspections scores should moved to the right if there are missing values in a row</a:t>
          </a:r>
          <a:endParaRPr lang="en-US" sz="1800" kern="1200" dirty="0"/>
        </a:p>
      </dsp:txBody>
      <dsp:txXfrm>
        <a:off x="4891172" y="1626225"/>
        <a:ext cx="2264344" cy="2017302"/>
      </dsp:txXfrm>
    </dsp:sp>
    <dsp:sp modelId="{332CDC4F-9E96-CD49-883D-A78B80E7D40B}">
      <dsp:nvSpPr>
        <dsp:cNvPr id="0" name=""/>
        <dsp:cNvSpPr/>
      </dsp:nvSpPr>
      <dsp:spPr>
        <a:xfrm>
          <a:off x="4891172"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4891172" y="603836"/>
        <a:ext cx="2264344" cy="1086885"/>
      </dsp:txXfrm>
    </dsp:sp>
    <dsp:sp modelId="{F0553716-CF79-C44A-AEB6-514FA037BA9A}">
      <dsp:nvSpPr>
        <dsp:cNvPr id="0" name=""/>
        <dsp:cNvSpPr/>
      </dsp:nvSpPr>
      <dsp:spPr>
        <a:xfrm>
          <a:off x="7336664" y="281357"/>
          <a:ext cx="2264344" cy="3362171"/>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667" tIns="0" rIns="223667" bIns="330200" numCol="1" spcCol="1270" anchor="t" anchorCtr="0">
          <a:noAutofit/>
        </a:bodyPr>
        <a:lstStyle/>
        <a:p>
          <a:pPr marL="0" lvl="0" indent="0" algn="l" defTabSz="889000">
            <a:lnSpc>
              <a:spcPct val="90000"/>
            </a:lnSpc>
            <a:spcBef>
              <a:spcPct val="0"/>
            </a:spcBef>
            <a:spcAft>
              <a:spcPct val="35000"/>
            </a:spcAft>
            <a:buNone/>
          </a:pPr>
          <a:r>
            <a:rPr lang="en-US" sz="2000" b="1" kern="1200" dirty="0"/>
            <a:t>Do the imputation of the missing values.</a:t>
          </a:r>
        </a:p>
      </dsp:txBody>
      <dsp:txXfrm>
        <a:off x="7336664" y="1626225"/>
        <a:ext cx="2264344" cy="2017302"/>
      </dsp:txXfrm>
    </dsp:sp>
    <dsp:sp modelId="{1DB9F93F-B505-8B4D-A59B-04CC14C59259}">
      <dsp:nvSpPr>
        <dsp:cNvPr id="0" name=""/>
        <dsp:cNvSpPr/>
      </dsp:nvSpPr>
      <dsp:spPr>
        <a:xfrm>
          <a:off x="7336664" y="603836"/>
          <a:ext cx="2264344" cy="108688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23667" tIns="165100" rIns="223667" bIns="16510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7336664" y="603836"/>
        <a:ext cx="2264344" cy="10868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5AC5D-331D-304C-A4FD-EE728BD0D9DE}">
      <dsp:nvSpPr>
        <dsp:cNvPr id="0" name=""/>
        <dsp:cNvSpPr/>
      </dsp:nvSpPr>
      <dsp:spPr>
        <a:xfrm>
          <a:off x="0" y="2116945"/>
          <a:ext cx="10153934" cy="138894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b="1" kern="1200" dirty="0"/>
            <a:t>Use the rule-based step to retrieve the values of high priority</a:t>
          </a:r>
        </a:p>
      </dsp:txBody>
      <dsp:txXfrm>
        <a:off x="0" y="2116945"/>
        <a:ext cx="10153934" cy="1388945"/>
      </dsp:txXfrm>
    </dsp:sp>
    <dsp:sp modelId="{4D07E525-E035-9140-B4C4-C3368414CA61}">
      <dsp:nvSpPr>
        <dsp:cNvPr id="0" name=""/>
        <dsp:cNvSpPr/>
      </dsp:nvSpPr>
      <dsp:spPr>
        <a:xfrm rot="10800000">
          <a:off x="0" y="1581"/>
          <a:ext cx="10153934" cy="2136198"/>
        </a:xfrm>
        <a:prstGeom prst="upArrowCallou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To be able to measure the effectiveness of the process, we will use the last inspection V33 as the target, and use the scores V1 to V32 as input variables, but once the model is built and well tested, we plug V2 to V33 as inputs to the predict the next score.</a:t>
          </a:r>
        </a:p>
      </dsp:txBody>
      <dsp:txXfrm rot="10800000">
        <a:off x="0" y="1581"/>
        <a:ext cx="10153934" cy="1388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8BAF4-13B4-1A4F-A270-558C41F10DCA}">
      <dsp:nvSpPr>
        <dsp:cNvPr id="0" name=""/>
        <dsp:cNvSpPr/>
      </dsp:nvSpPr>
      <dsp:spPr>
        <a:xfrm>
          <a:off x="303074" y="367386"/>
          <a:ext cx="4627082" cy="2221192"/>
        </a:xfrm>
        <a:prstGeom prst="homePlat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120015" rIns="60008" bIns="120015" numCol="1" spcCol="1270" anchor="ctr" anchorCtr="0">
          <a:noAutofit/>
        </a:bodyPr>
        <a:lstStyle/>
        <a:p>
          <a:pPr marL="0" lvl="0" indent="0" algn="ctr" defTabSz="2000250">
            <a:lnSpc>
              <a:spcPct val="90000"/>
            </a:lnSpc>
            <a:spcBef>
              <a:spcPct val="0"/>
            </a:spcBef>
            <a:spcAft>
              <a:spcPct val="35000"/>
            </a:spcAft>
            <a:buNone/>
          </a:pPr>
          <a:r>
            <a:rPr lang="en-US" sz="4500" kern="1200" dirty="0"/>
            <a:t>Raw Data:</a:t>
          </a:r>
        </a:p>
        <a:p>
          <a:pPr marL="0" lvl="0" indent="0" algn="ctr" defTabSz="2000250">
            <a:lnSpc>
              <a:spcPct val="90000"/>
            </a:lnSpc>
            <a:spcBef>
              <a:spcPct val="0"/>
            </a:spcBef>
            <a:spcAft>
              <a:spcPct val="35000"/>
            </a:spcAft>
            <a:buNone/>
          </a:pPr>
          <a:r>
            <a:rPr lang="en-US" sz="4500" kern="1200" dirty="0"/>
            <a:t>385K observations</a:t>
          </a:r>
        </a:p>
      </dsp:txBody>
      <dsp:txXfrm>
        <a:off x="303074" y="367386"/>
        <a:ext cx="4071784" cy="2221192"/>
      </dsp:txXfrm>
    </dsp:sp>
    <dsp:sp modelId="{05C65D31-ED78-E947-90E2-FFE4DD310F26}">
      <dsp:nvSpPr>
        <dsp:cNvPr id="0" name=""/>
        <dsp:cNvSpPr/>
      </dsp:nvSpPr>
      <dsp:spPr>
        <a:xfrm>
          <a:off x="3850453" y="375171"/>
          <a:ext cx="6329514" cy="2235331"/>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b="1" kern="1200" dirty="0"/>
            <a:t>Processed Data:</a:t>
          </a:r>
          <a:r>
            <a:rPr lang="en-US" sz="2800" kern="1200" dirty="0"/>
            <a:t> </a:t>
          </a:r>
        </a:p>
        <a:p>
          <a:pPr marL="0" lvl="0" indent="0" algn="ctr" defTabSz="1244600">
            <a:lnSpc>
              <a:spcPct val="90000"/>
            </a:lnSpc>
            <a:spcBef>
              <a:spcPct val="0"/>
            </a:spcBef>
            <a:spcAft>
              <a:spcPct val="35000"/>
            </a:spcAft>
            <a:buNone/>
          </a:pPr>
          <a:r>
            <a:rPr lang="en-US" sz="2800" b="1" kern="1200" dirty="0"/>
            <a:t>25K Observations and new features as past scores</a:t>
          </a:r>
        </a:p>
      </dsp:txBody>
      <dsp:txXfrm>
        <a:off x="4968119" y="375171"/>
        <a:ext cx="4094183" cy="2235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A1396-8C9D-0245-9925-321005311EF9}">
      <dsp:nvSpPr>
        <dsp:cNvPr id="0" name=""/>
        <dsp:cNvSpPr/>
      </dsp:nvSpPr>
      <dsp:spPr>
        <a:xfrm>
          <a:off x="8153" y="117157"/>
          <a:ext cx="3226935" cy="968080"/>
        </a:xfrm>
        <a:prstGeom prst="chevron">
          <a:avLst>
            <a:gd name="adj" fmla="val 3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kern="1200"/>
            <a:t>Predict</a:t>
          </a:r>
        </a:p>
      </dsp:txBody>
      <dsp:txXfrm>
        <a:off x="298577" y="117157"/>
        <a:ext cx="2646087" cy="968080"/>
      </dsp:txXfrm>
    </dsp:sp>
    <dsp:sp modelId="{014CAE4E-1C4F-C445-BBCE-00C8B571FA7F}">
      <dsp:nvSpPr>
        <dsp:cNvPr id="0" name=""/>
        <dsp:cNvSpPr/>
      </dsp:nvSpPr>
      <dsp:spPr>
        <a:xfrm>
          <a:off x="8153" y="1085238"/>
          <a:ext cx="2936511" cy="1783278"/>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1244600">
            <a:lnSpc>
              <a:spcPct val="90000"/>
            </a:lnSpc>
            <a:spcBef>
              <a:spcPct val="0"/>
            </a:spcBef>
            <a:spcAft>
              <a:spcPct val="35000"/>
            </a:spcAft>
            <a:buNone/>
          </a:pPr>
          <a:r>
            <a:rPr lang="en-US" sz="2800" b="1" kern="1200" dirty="0"/>
            <a:t>Predict violation scores </a:t>
          </a:r>
        </a:p>
      </dsp:txBody>
      <dsp:txXfrm>
        <a:off x="8153" y="1085238"/>
        <a:ext cx="2936511" cy="1783278"/>
      </dsp:txXfrm>
    </dsp:sp>
    <dsp:sp modelId="{68F387A4-12C6-BE4C-8D8B-901CAD6A02E9}">
      <dsp:nvSpPr>
        <dsp:cNvPr id="0" name=""/>
        <dsp:cNvSpPr/>
      </dsp:nvSpPr>
      <dsp:spPr>
        <a:xfrm>
          <a:off x="3187130" y="117157"/>
          <a:ext cx="3226935" cy="968080"/>
        </a:xfrm>
        <a:prstGeom prst="chevron">
          <a:avLst>
            <a:gd name="adj" fmla="val 30000"/>
          </a:avLst>
        </a:prstGeom>
        <a:solidFill>
          <a:schemeClr val="accent2">
            <a:hueOff val="1681577"/>
            <a:satOff val="-1786"/>
            <a:lumOff val="1372"/>
            <a:alphaOff val="0"/>
          </a:schemeClr>
        </a:solidFill>
        <a:ln w="15875" cap="flat" cmpd="sng" algn="ctr">
          <a:solidFill>
            <a:schemeClr val="accent2">
              <a:hueOff val="1681577"/>
              <a:satOff val="-1786"/>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kern="1200"/>
            <a:t>Extract</a:t>
          </a:r>
        </a:p>
      </dsp:txBody>
      <dsp:txXfrm>
        <a:off x="3477554" y="117157"/>
        <a:ext cx="2646087" cy="968080"/>
      </dsp:txXfrm>
    </dsp:sp>
    <dsp:sp modelId="{A85B78FB-1C16-7B48-A50E-0EDB2F4D6089}">
      <dsp:nvSpPr>
        <dsp:cNvPr id="0" name=""/>
        <dsp:cNvSpPr/>
      </dsp:nvSpPr>
      <dsp:spPr>
        <a:xfrm>
          <a:off x="3187130" y="1085238"/>
          <a:ext cx="2936511" cy="1783278"/>
        </a:xfrm>
        <a:prstGeom prst="rect">
          <a:avLst/>
        </a:prstGeom>
        <a:solidFill>
          <a:schemeClr val="accent2">
            <a:tint val="40000"/>
            <a:alpha val="90000"/>
            <a:hueOff val="2091735"/>
            <a:satOff val="714"/>
            <a:lumOff val="220"/>
            <a:alphaOff val="0"/>
          </a:schemeClr>
        </a:solidFill>
        <a:ln w="15875" cap="flat" cmpd="sng" algn="ctr">
          <a:solidFill>
            <a:schemeClr val="accent2">
              <a:tint val="40000"/>
              <a:alpha val="90000"/>
              <a:hueOff val="2091735"/>
              <a:satOff val="714"/>
              <a:lumOff val="2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1244600">
            <a:lnSpc>
              <a:spcPct val="90000"/>
            </a:lnSpc>
            <a:spcBef>
              <a:spcPct val="0"/>
            </a:spcBef>
            <a:spcAft>
              <a:spcPct val="35000"/>
            </a:spcAft>
            <a:buNone/>
          </a:pPr>
          <a:r>
            <a:rPr lang="en-US" sz="2800" b="1" kern="1200" dirty="0"/>
            <a:t>Extract trends and fluctuations from past</a:t>
          </a:r>
        </a:p>
      </dsp:txBody>
      <dsp:txXfrm>
        <a:off x="3187130" y="1085238"/>
        <a:ext cx="2936511" cy="1783278"/>
      </dsp:txXfrm>
    </dsp:sp>
    <dsp:sp modelId="{1A579694-8AA7-1140-847F-87ADBF5DD396}">
      <dsp:nvSpPr>
        <dsp:cNvPr id="0" name=""/>
        <dsp:cNvSpPr/>
      </dsp:nvSpPr>
      <dsp:spPr>
        <a:xfrm>
          <a:off x="6366107" y="117157"/>
          <a:ext cx="3226935" cy="968080"/>
        </a:xfrm>
        <a:prstGeom prst="chevron">
          <a:avLst>
            <a:gd name="adj" fmla="val 30000"/>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kern="1200" dirty="0"/>
            <a:t>Retrieve</a:t>
          </a:r>
        </a:p>
      </dsp:txBody>
      <dsp:txXfrm>
        <a:off x="6656531" y="117157"/>
        <a:ext cx="2646087" cy="968080"/>
      </dsp:txXfrm>
    </dsp:sp>
    <dsp:sp modelId="{383DBAAB-3014-7A48-9E7F-39F06D6F7E09}">
      <dsp:nvSpPr>
        <dsp:cNvPr id="0" name=""/>
        <dsp:cNvSpPr/>
      </dsp:nvSpPr>
      <dsp:spPr>
        <a:xfrm>
          <a:off x="6366107" y="1085238"/>
          <a:ext cx="2936511" cy="1783278"/>
        </a:xfrm>
        <a:prstGeom prst="rect">
          <a:avLst/>
        </a:prstGeom>
        <a:solidFill>
          <a:schemeClr val="accent2">
            <a:tint val="40000"/>
            <a:alpha val="90000"/>
            <a:hueOff val="4183470"/>
            <a:satOff val="1428"/>
            <a:lumOff val="439"/>
            <a:alphaOff val="0"/>
          </a:schemeClr>
        </a:solidFill>
        <a:ln w="15875" cap="flat" cmpd="sng" algn="ctr">
          <a:solidFill>
            <a:schemeClr val="accent2">
              <a:tint val="40000"/>
              <a:alpha val="90000"/>
              <a:hueOff val="4183470"/>
              <a:satOff val="1428"/>
              <a:lumOff val="4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1244600">
            <a:lnSpc>
              <a:spcPct val="90000"/>
            </a:lnSpc>
            <a:spcBef>
              <a:spcPct val="0"/>
            </a:spcBef>
            <a:spcAft>
              <a:spcPct val="35000"/>
            </a:spcAft>
            <a:buNone/>
          </a:pPr>
          <a:r>
            <a:rPr lang="en-US" sz="2800" b="1" kern="1200" dirty="0"/>
            <a:t>Retrieve high priority cases to inspect  </a:t>
          </a:r>
        </a:p>
      </dsp:txBody>
      <dsp:txXfrm>
        <a:off x="6366107" y="1085238"/>
        <a:ext cx="2936511" cy="17832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FE205-2FEA-E84A-B33C-5D8924F8E6EF}">
      <dsp:nvSpPr>
        <dsp:cNvPr id="0" name=""/>
        <dsp:cNvSpPr/>
      </dsp:nvSpPr>
      <dsp:spPr>
        <a:xfrm>
          <a:off x="-4465049" y="-75051"/>
          <a:ext cx="10212983" cy="3537677"/>
        </a:xfrm>
        <a:prstGeom prst="pie">
          <a:avLst>
            <a:gd name="adj1" fmla="val 16200000"/>
            <a:gd name="adj2" fmla="val 540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Machine Learning follows by a rule-based can help prioritize a random process and lead to better decision-making</a:t>
          </a:r>
        </a:p>
      </dsp:txBody>
      <dsp:txXfrm>
        <a:off x="641441" y="451388"/>
        <a:ext cx="3586702" cy="2484797"/>
      </dsp:txXfrm>
    </dsp:sp>
    <dsp:sp modelId="{3F1A958C-B945-7545-B89E-5C17B4764760}">
      <dsp:nvSpPr>
        <dsp:cNvPr id="0" name=""/>
        <dsp:cNvSpPr/>
      </dsp:nvSpPr>
      <dsp:spPr>
        <a:xfrm>
          <a:off x="4414659" y="-97527"/>
          <a:ext cx="9952289" cy="3481233"/>
        </a:xfrm>
        <a:prstGeom prst="pie">
          <a:avLst>
            <a:gd name="adj1" fmla="val 5400000"/>
            <a:gd name="adj2" fmla="val 16200000"/>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Businesses can segment their customers or resources into groups and apply the same technique for better decision-making </a:t>
          </a:r>
        </a:p>
      </dsp:txBody>
      <dsp:txXfrm>
        <a:off x="5836415" y="420512"/>
        <a:ext cx="3495149" cy="24451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64FD1-990D-1241-A859-B42BFA99BF7E}">
      <dsp:nvSpPr>
        <dsp:cNvPr id="0" name=""/>
        <dsp:cNvSpPr/>
      </dsp:nvSpPr>
      <dsp:spPr>
        <a:xfrm>
          <a:off x="1128890"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Correlated features, no overfitting, very noisy dataset with many missing values</a:t>
          </a:r>
        </a:p>
      </dsp:txBody>
      <dsp:txXfrm>
        <a:off x="1128890" y="1206"/>
        <a:ext cx="2294817" cy="1376890"/>
      </dsp:txXfrm>
    </dsp:sp>
    <dsp:sp modelId="{658C2334-F747-0048-A275-26B5E31A24E6}">
      <dsp:nvSpPr>
        <dsp:cNvPr id="0" name=""/>
        <dsp:cNvSpPr/>
      </dsp:nvSpPr>
      <dsp:spPr>
        <a:xfrm>
          <a:off x="3653189"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err="1"/>
            <a:t>Xgboost</a:t>
          </a:r>
          <a:r>
            <a:rPr lang="en-US" sz="1900" b="1" kern="1200" dirty="0"/>
            <a:t> doesn’t perform well with noisy dataset and huge missing values</a:t>
          </a:r>
        </a:p>
      </dsp:txBody>
      <dsp:txXfrm>
        <a:off x="3653189" y="1206"/>
        <a:ext cx="2294817" cy="1376890"/>
      </dsp:txXfrm>
    </dsp:sp>
    <dsp:sp modelId="{E82F5E8A-9B8F-F847-B6A4-5662B4AB6367}">
      <dsp:nvSpPr>
        <dsp:cNvPr id="0" name=""/>
        <dsp:cNvSpPr/>
      </dsp:nvSpPr>
      <dsp:spPr>
        <a:xfrm>
          <a:off x="6177488" y="1206"/>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Why ordinal +RF  better than time series: Too many missing values, irregular steps</a:t>
          </a:r>
        </a:p>
      </dsp:txBody>
      <dsp:txXfrm>
        <a:off x="6177488" y="1206"/>
        <a:ext cx="2294817" cy="1376890"/>
      </dsp:txXfrm>
    </dsp:sp>
    <dsp:sp modelId="{2EDCCC3A-0772-D645-A11F-CA16AF794CB5}">
      <dsp:nvSpPr>
        <dsp:cNvPr id="0" name=""/>
        <dsp:cNvSpPr/>
      </dsp:nvSpPr>
      <dsp:spPr>
        <a:xfrm>
          <a:off x="1128890"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Observations asynchronous</a:t>
          </a:r>
        </a:p>
      </dsp:txBody>
      <dsp:txXfrm>
        <a:off x="1128890" y="1607578"/>
        <a:ext cx="2294817" cy="1376890"/>
      </dsp:txXfrm>
    </dsp:sp>
    <dsp:sp modelId="{93151C49-D59E-8546-8DE2-886565668992}">
      <dsp:nvSpPr>
        <dsp:cNvPr id="0" name=""/>
        <dsp:cNvSpPr/>
      </dsp:nvSpPr>
      <dsp:spPr>
        <a:xfrm>
          <a:off x="3653189"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Distribution of time between  inspections is random</a:t>
          </a:r>
        </a:p>
      </dsp:txBody>
      <dsp:txXfrm>
        <a:off x="3653189" y="1607578"/>
        <a:ext cx="2294817" cy="1376890"/>
      </dsp:txXfrm>
    </dsp:sp>
    <dsp:sp modelId="{B6569EFB-5043-C240-B168-B033E41F384E}">
      <dsp:nvSpPr>
        <dsp:cNvPr id="0" name=""/>
        <dsp:cNvSpPr/>
      </dsp:nvSpPr>
      <dsp:spPr>
        <a:xfrm>
          <a:off x="6177488" y="1607578"/>
          <a:ext cx="2294817" cy="1376890"/>
        </a:xfrm>
        <a:prstGeom prst="rect">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how robust is your predictions: Very robust as it take the average of many trees predictions.</a:t>
          </a:r>
        </a:p>
      </dsp:txBody>
      <dsp:txXfrm>
        <a:off x="6177488" y="1607578"/>
        <a:ext cx="2294817" cy="1376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786DA-7E91-354D-AF91-53B94445E7F7}">
      <dsp:nvSpPr>
        <dsp:cNvPr id="0" name=""/>
        <dsp:cNvSpPr/>
      </dsp:nvSpPr>
      <dsp:spPr>
        <a:xfrm>
          <a:off x="809" y="66991"/>
          <a:ext cx="3277541" cy="393305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14-27 points, on either the initial or re-inspection you will be on a 150-210 day cycle</a:t>
          </a:r>
        </a:p>
      </dsp:txBody>
      <dsp:txXfrm>
        <a:off x="809" y="1640211"/>
        <a:ext cx="3277541" cy="2359830"/>
      </dsp:txXfrm>
    </dsp:sp>
    <dsp:sp modelId="{3AB6822A-4381-E14C-A835-2B50326ACE2C}">
      <dsp:nvSpPr>
        <dsp:cNvPr id="0" name=""/>
        <dsp:cNvSpPr/>
      </dsp:nvSpPr>
      <dsp:spPr>
        <a:xfrm>
          <a:off x="80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9" y="66991"/>
        <a:ext cx="3277541" cy="1573220"/>
      </dsp:txXfrm>
    </dsp:sp>
    <dsp:sp modelId="{D3AAB842-EFFA-CB4A-A94D-366FE78B96D5}">
      <dsp:nvSpPr>
        <dsp:cNvPr id="0" name=""/>
        <dsp:cNvSpPr/>
      </dsp:nvSpPr>
      <dsp:spPr>
        <a:xfrm>
          <a:off x="3540554" y="66991"/>
          <a:ext cx="3277541" cy="3933050"/>
        </a:xfrm>
        <a:prstGeom prst="rect">
          <a:avLst/>
        </a:prstGeom>
        <a:solidFill>
          <a:schemeClr val="accent2">
            <a:hueOff val="1681577"/>
            <a:satOff val="-1786"/>
            <a:lumOff val="1372"/>
            <a:alphaOff val="0"/>
          </a:schemeClr>
        </a:solidFill>
        <a:ln w="15875" cap="flat" cmpd="sng" algn="ctr">
          <a:solidFill>
            <a:schemeClr val="accent2">
              <a:hueOff val="1681577"/>
              <a:satOff val="-1786"/>
              <a:lumOff val="13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77900">
            <a:lnSpc>
              <a:spcPct val="90000"/>
            </a:lnSpc>
            <a:spcBef>
              <a:spcPct val="0"/>
            </a:spcBef>
            <a:spcAft>
              <a:spcPct val="35000"/>
            </a:spcAft>
            <a:buNone/>
          </a:pPr>
          <a:r>
            <a:rPr lang="en-US" sz="2200" b="1" kern="1200" dirty="0"/>
            <a:t>If you receive 28 or more on either the initial or re-inspection, you will be on a 90-150 day cycle.</a:t>
          </a:r>
        </a:p>
      </dsp:txBody>
      <dsp:txXfrm>
        <a:off x="3540554" y="1640211"/>
        <a:ext cx="3277541" cy="2359830"/>
      </dsp:txXfrm>
    </dsp:sp>
    <dsp:sp modelId="{BC13D9BC-142F-054D-AA1F-7EAF3C83A464}">
      <dsp:nvSpPr>
        <dsp:cNvPr id="0" name=""/>
        <dsp:cNvSpPr/>
      </dsp:nvSpPr>
      <dsp:spPr>
        <a:xfrm>
          <a:off x="3540554"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40554" y="66991"/>
        <a:ext cx="3277541" cy="1573220"/>
      </dsp:txXfrm>
    </dsp:sp>
    <dsp:sp modelId="{E95A1900-742D-A94D-9EDB-43F933430C59}">
      <dsp:nvSpPr>
        <dsp:cNvPr id="0" name=""/>
        <dsp:cNvSpPr/>
      </dsp:nvSpPr>
      <dsp:spPr>
        <a:xfrm>
          <a:off x="7080299" y="66991"/>
          <a:ext cx="3277541" cy="393305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748" tIns="0" rIns="323748" bIns="330200" numCol="1" spcCol="1270" anchor="t" anchorCtr="0">
          <a:noAutofit/>
        </a:bodyPr>
        <a:lstStyle/>
        <a:p>
          <a:pPr marL="0" lvl="0" indent="0" algn="l" defTabSz="933450">
            <a:lnSpc>
              <a:spcPct val="90000"/>
            </a:lnSpc>
            <a:spcBef>
              <a:spcPct val="0"/>
            </a:spcBef>
            <a:spcAft>
              <a:spcPct val="35000"/>
            </a:spcAft>
            <a:buNone/>
          </a:pPr>
          <a:r>
            <a:rPr lang="en-US" sz="2100" b="1" kern="1200" dirty="0"/>
            <a:t>However a score of 28 or more on the re-inspection will have an additional compliance inspection that will not lead to changing the letter grade or cycle</a:t>
          </a:r>
          <a:r>
            <a:rPr lang="en-US" sz="2100" kern="1200" dirty="0"/>
            <a:t>.</a:t>
          </a:r>
        </a:p>
      </dsp:txBody>
      <dsp:txXfrm>
        <a:off x="7080299" y="1640211"/>
        <a:ext cx="3277541" cy="2359830"/>
      </dsp:txXfrm>
    </dsp:sp>
    <dsp:sp modelId="{6F839A52-4BE0-DD48-BBB4-620E4B81277E}">
      <dsp:nvSpPr>
        <dsp:cNvPr id="0" name=""/>
        <dsp:cNvSpPr/>
      </dsp:nvSpPr>
      <dsp:spPr>
        <a:xfrm>
          <a:off x="7080299" y="66991"/>
          <a:ext cx="3277541" cy="157322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748" tIns="165100" rIns="323748"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7080299" y="66991"/>
        <a:ext cx="3277541" cy="15732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3279E-0500-5140-B64A-16CDD4047EDB}">
      <dsp:nvSpPr>
        <dsp:cNvPr id="0" name=""/>
        <dsp:cNvSpPr/>
      </dsp:nvSpPr>
      <dsp:spPr>
        <a:xfrm>
          <a:off x="3161" y="0"/>
          <a:ext cx="4860510" cy="3962400"/>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a:t>Food Sources</a:t>
          </a:r>
          <a:endParaRPr lang="en-US" sz="1600" kern="1200"/>
        </a:p>
        <a:p>
          <a:pPr marL="228600" lvl="1" indent="-228600" algn="l" defTabSz="889000">
            <a:lnSpc>
              <a:spcPct val="90000"/>
            </a:lnSpc>
            <a:spcBef>
              <a:spcPct val="0"/>
            </a:spcBef>
            <a:spcAft>
              <a:spcPct val="15000"/>
            </a:spcAft>
            <a:buChar char="•"/>
          </a:pPr>
          <a:r>
            <a:rPr lang="en-US" sz="2000" b="1" kern="1200" dirty="0"/>
            <a:t>Dirty or cracked eggs, ranging from 1-25 by groups of 6, points of 7-28</a:t>
          </a:r>
        </a:p>
      </dsp:txBody>
      <dsp:txXfrm>
        <a:off x="3161" y="1584959"/>
        <a:ext cx="4860510" cy="2377440"/>
      </dsp:txXfrm>
    </dsp:sp>
    <dsp:sp modelId="{6B9612C2-5F27-AD46-A06E-EEDEE4AE02C7}">
      <dsp:nvSpPr>
        <dsp:cNvPr id="0" name=""/>
        <dsp:cNvSpPr/>
      </dsp:nvSpPr>
      <dsp:spPr>
        <a:xfrm>
          <a:off x="3161"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161" y="0"/>
        <a:ext cx="4860510" cy="1584960"/>
      </dsp:txXfrm>
    </dsp:sp>
    <dsp:sp modelId="{0176E892-7463-F84C-B3F0-A19C22FC6F30}">
      <dsp:nvSpPr>
        <dsp:cNvPr id="0" name=""/>
        <dsp:cNvSpPr/>
      </dsp:nvSpPr>
      <dsp:spPr>
        <a:xfrm>
          <a:off x="5184416" y="0"/>
          <a:ext cx="4860510" cy="3962400"/>
        </a:xfrm>
        <a:prstGeom prst="rect">
          <a:avLst/>
        </a:prstGeom>
        <a:solidFill>
          <a:schemeClr val="accent2">
            <a:hueOff val="3363155"/>
            <a:satOff val="-3572"/>
            <a:lumOff val="2745"/>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110" tIns="0" rIns="480110" bIns="330200" numCol="1" spcCol="1270" anchor="t" anchorCtr="0">
          <a:noAutofit/>
        </a:bodyPr>
        <a:lstStyle/>
        <a:p>
          <a:pPr marL="0" lvl="0" indent="0" algn="l" defTabSz="711200">
            <a:lnSpc>
              <a:spcPct val="90000"/>
            </a:lnSpc>
            <a:spcBef>
              <a:spcPct val="0"/>
            </a:spcBef>
            <a:spcAft>
              <a:spcPct val="35000"/>
            </a:spcAft>
            <a:buNone/>
          </a:pPr>
          <a:r>
            <a:rPr lang="en-US" sz="1600" b="1" kern="1200" dirty="0"/>
            <a:t>Food Protection</a:t>
          </a:r>
          <a:endParaRPr lang="en-US" sz="1600" kern="1200" dirty="0"/>
        </a:p>
        <a:p>
          <a:pPr marL="171450" lvl="1" indent="-171450" algn="l" defTabSz="711200">
            <a:lnSpc>
              <a:spcPct val="90000"/>
            </a:lnSpc>
            <a:spcBef>
              <a:spcPct val="0"/>
            </a:spcBef>
            <a:spcAft>
              <a:spcPct val="15000"/>
            </a:spcAft>
            <a:buChar char="•"/>
          </a:pPr>
          <a:r>
            <a:rPr lang="en-US" sz="1600" b="1" kern="1200" dirty="0"/>
            <a:t>Three compartment sinks will be needed in all facilities</a:t>
          </a:r>
        </a:p>
        <a:p>
          <a:pPr marL="171450" lvl="1" indent="-171450" algn="l" defTabSz="711200">
            <a:lnSpc>
              <a:spcPct val="90000"/>
            </a:lnSpc>
            <a:spcBef>
              <a:spcPct val="0"/>
            </a:spcBef>
            <a:spcAft>
              <a:spcPct val="15000"/>
            </a:spcAft>
            <a:buChar char="•"/>
          </a:pPr>
          <a:r>
            <a:rPr lang="en-US" sz="1600" b="1" kern="1200" dirty="0"/>
            <a:t>Closed drink containers are not allowed to contaminate the food stream.</a:t>
          </a:r>
        </a:p>
        <a:p>
          <a:pPr marL="171450" lvl="1" indent="-171450" algn="l" defTabSz="711200">
            <a:lnSpc>
              <a:spcPct val="90000"/>
            </a:lnSpc>
            <a:spcBef>
              <a:spcPct val="0"/>
            </a:spcBef>
            <a:spcAft>
              <a:spcPct val="15000"/>
            </a:spcAft>
            <a:buChar char="•"/>
          </a:pPr>
          <a:r>
            <a:rPr lang="en-US" sz="1600" b="1" kern="1200" dirty="0"/>
            <a:t>Wet cloths in sanitizer at the proper concentration and test strips are available</a:t>
          </a:r>
        </a:p>
        <a:p>
          <a:pPr marL="171450" lvl="1" indent="-171450" algn="l" defTabSz="711200">
            <a:lnSpc>
              <a:spcPct val="90000"/>
            </a:lnSpc>
            <a:spcBef>
              <a:spcPct val="0"/>
            </a:spcBef>
            <a:spcAft>
              <a:spcPct val="15000"/>
            </a:spcAft>
            <a:buChar char="•"/>
          </a:pPr>
          <a:r>
            <a:rPr lang="en-US" sz="1600" b="1" kern="1200" dirty="0"/>
            <a:t>Presence of vectors and evidence of vectors in varying degrees ranging from 5-28 points</a:t>
          </a:r>
        </a:p>
      </dsp:txBody>
      <dsp:txXfrm>
        <a:off x="5184416" y="1584960"/>
        <a:ext cx="4860510" cy="2377440"/>
      </dsp:txXfrm>
    </dsp:sp>
    <dsp:sp modelId="{5703FA75-6C5C-3B4C-BA4F-4251B4BCAD7A}">
      <dsp:nvSpPr>
        <dsp:cNvPr id="0" name=""/>
        <dsp:cNvSpPr/>
      </dsp:nvSpPr>
      <dsp:spPr>
        <a:xfrm>
          <a:off x="5252512" y="0"/>
          <a:ext cx="4860510" cy="1584960"/>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480110" tIns="165100" rIns="480110" bIns="165100" numCol="1" spcCol="1270" anchor="ctr" anchorCtr="0">
          <a:noAutofit/>
        </a:bodyPr>
        <a:lstStyle/>
        <a:p>
          <a:pPr marL="0" lvl="0" indent="0" algn="l" defTabSz="2933700">
            <a:lnSpc>
              <a:spcPct val="90000"/>
            </a:lnSpc>
            <a:spcBef>
              <a:spcPct val="0"/>
            </a:spcBef>
            <a:spcAft>
              <a:spcPct val="35000"/>
            </a:spcAft>
            <a:buNone/>
          </a:pPr>
          <a:r>
            <a:rPr lang="en-US" sz="6600" kern="1200" dirty="0"/>
            <a:t>02</a:t>
          </a:r>
        </a:p>
      </dsp:txBody>
      <dsp:txXfrm>
        <a:off x="5252512" y="0"/>
        <a:ext cx="4860510" cy="15849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22985-49BC-0848-B6AC-A01152CAE967}">
      <dsp:nvSpPr>
        <dsp:cNvPr id="0" name=""/>
        <dsp:cNvSpPr/>
      </dsp:nvSpPr>
      <dsp:spPr>
        <a:xfrm>
          <a:off x="4370" y="0"/>
          <a:ext cx="3821693" cy="2788979"/>
        </a:xfrm>
        <a:prstGeom prst="homePlate">
          <a:avLst>
            <a:gd name="adj" fmla="val 2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539283" bIns="45720" numCol="1" spcCol="1270" anchor="t" anchorCtr="0">
          <a:noAutofit/>
        </a:bodyPr>
        <a:lstStyle/>
        <a:p>
          <a:pPr marL="0" lvl="0" indent="0" algn="l" defTabSz="800100">
            <a:lnSpc>
              <a:spcPct val="90000"/>
            </a:lnSpc>
            <a:spcBef>
              <a:spcPct val="0"/>
            </a:spcBef>
            <a:spcAft>
              <a:spcPct val="35000"/>
            </a:spcAft>
            <a:buNone/>
          </a:pPr>
          <a:r>
            <a:rPr lang="en-US" sz="1800" b="1" kern="1200"/>
            <a:t>Facility Design</a:t>
          </a:r>
          <a:endParaRPr lang="en-US" sz="1800" kern="1200"/>
        </a:p>
        <a:p>
          <a:pPr marL="114300" lvl="1" indent="-114300" algn="l" defTabSz="622300">
            <a:lnSpc>
              <a:spcPct val="90000"/>
            </a:lnSpc>
            <a:spcBef>
              <a:spcPct val="0"/>
            </a:spcBef>
            <a:spcAft>
              <a:spcPct val="15000"/>
            </a:spcAft>
            <a:buChar char="•"/>
          </a:pPr>
          <a:r>
            <a:rPr lang="en-US" sz="1400" b="1" kern="1200"/>
            <a:t>Overhead dust and dirt that could contaminate foods</a:t>
          </a:r>
        </a:p>
        <a:p>
          <a:pPr marL="114300" lvl="1" indent="-114300" algn="l" defTabSz="622300">
            <a:lnSpc>
              <a:spcPct val="90000"/>
            </a:lnSpc>
            <a:spcBef>
              <a:spcPct val="0"/>
            </a:spcBef>
            <a:spcAft>
              <a:spcPct val="15000"/>
            </a:spcAft>
            <a:buChar char="•"/>
          </a:pPr>
          <a:r>
            <a:rPr lang="en-US" sz="1400" b="1" kern="1200"/>
            <a:t>Sneeze guards, wrapped portioned products</a:t>
          </a:r>
        </a:p>
        <a:p>
          <a:pPr marL="114300" lvl="1" indent="-114300" algn="l" defTabSz="622300">
            <a:lnSpc>
              <a:spcPct val="90000"/>
            </a:lnSpc>
            <a:spcBef>
              <a:spcPct val="0"/>
            </a:spcBef>
            <a:spcAft>
              <a:spcPct val="15000"/>
            </a:spcAft>
            <a:buChar char="•"/>
          </a:pPr>
          <a:r>
            <a:rPr lang="en-US" sz="1400" b="1" kern="1200"/>
            <a:t>Proper thermometers or thermocouples </a:t>
          </a:r>
        </a:p>
        <a:p>
          <a:pPr marL="114300" lvl="1" indent="-114300" algn="l" defTabSz="622300">
            <a:lnSpc>
              <a:spcPct val="90000"/>
            </a:lnSpc>
            <a:spcBef>
              <a:spcPct val="0"/>
            </a:spcBef>
            <a:spcAft>
              <a:spcPct val="15000"/>
            </a:spcAft>
            <a:buChar char="•"/>
          </a:pPr>
          <a:r>
            <a:rPr lang="en-US" sz="1400" b="1" kern="1200"/>
            <a:t>Food contact surfaces constructed, located or unacceptable materials </a:t>
          </a:r>
        </a:p>
        <a:p>
          <a:pPr marL="114300" lvl="1" indent="-114300" algn="l" defTabSz="622300">
            <a:lnSpc>
              <a:spcPct val="90000"/>
            </a:lnSpc>
            <a:spcBef>
              <a:spcPct val="0"/>
            </a:spcBef>
            <a:spcAft>
              <a:spcPct val="15000"/>
            </a:spcAft>
            <a:buChar char="•"/>
          </a:pPr>
          <a:r>
            <a:rPr lang="en-US" sz="1400" b="1" kern="1200"/>
            <a:t>Food contact surfaces are to be WASHED RINSED and SANITIZED in place after each use</a:t>
          </a:r>
        </a:p>
      </dsp:txBody>
      <dsp:txXfrm>
        <a:off x="4370" y="0"/>
        <a:ext cx="3473071" cy="2788979"/>
      </dsp:txXfrm>
    </dsp:sp>
    <dsp:sp modelId="{16EAAAC1-6697-E84E-8D98-D64A2E1972D9}">
      <dsp:nvSpPr>
        <dsp:cNvPr id="0" name=""/>
        <dsp:cNvSpPr/>
      </dsp:nvSpPr>
      <dsp:spPr>
        <a:xfrm>
          <a:off x="3061725" y="0"/>
          <a:ext cx="3821693" cy="2788979"/>
        </a:xfrm>
        <a:prstGeom prst="chevron">
          <a:avLst>
            <a:gd name="adj" fmla="val 25000"/>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t" anchorCtr="0">
          <a:noAutofit/>
        </a:bodyPr>
        <a:lstStyle/>
        <a:p>
          <a:pPr marL="0" lvl="0" indent="0" algn="l" defTabSz="800100">
            <a:lnSpc>
              <a:spcPct val="90000"/>
            </a:lnSpc>
            <a:spcBef>
              <a:spcPct val="0"/>
            </a:spcBef>
            <a:spcAft>
              <a:spcPct val="35000"/>
            </a:spcAft>
            <a:buNone/>
          </a:pPr>
          <a:r>
            <a:rPr lang="en-US" sz="1800" b="1" kern="1200" dirty="0"/>
            <a:t>Personal Hygiene</a:t>
          </a:r>
        </a:p>
        <a:p>
          <a:pPr marL="114300" lvl="1" indent="-114300" algn="l" defTabSz="622300">
            <a:lnSpc>
              <a:spcPct val="90000"/>
            </a:lnSpc>
            <a:spcBef>
              <a:spcPct val="0"/>
            </a:spcBef>
            <a:spcAft>
              <a:spcPct val="15000"/>
            </a:spcAft>
            <a:buChar char="•"/>
          </a:pPr>
          <a:r>
            <a:rPr lang="en-US" sz="1400" b="1" kern="1200" dirty="0"/>
            <a:t>Ill employees will be worth 10 points and failure to remove them will result in 28 points</a:t>
          </a:r>
        </a:p>
        <a:p>
          <a:pPr marL="114300" lvl="1" indent="-114300" algn="l" defTabSz="622300">
            <a:lnSpc>
              <a:spcPct val="90000"/>
            </a:lnSpc>
            <a:spcBef>
              <a:spcPct val="0"/>
            </a:spcBef>
            <a:spcAft>
              <a:spcPct val="15000"/>
            </a:spcAft>
            <a:buChar char="•"/>
          </a:pPr>
          <a:r>
            <a:rPr lang="en-US" sz="1400" b="1" kern="1200" dirty="0"/>
            <a:t>All employees working with ready to eat foods are using gloves </a:t>
          </a:r>
        </a:p>
        <a:p>
          <a:pPr marL="114300" lvl="1" indent="-114300" algn="l" defTabSz="622300">
            <a:lnSpc>
              <a:spcPct val="90000"/>
            </a:lnSpc>
            <a:spcBef>
              <a:spcPct val="0"/>
            </a:spcBef>
            <a:spcAft>
              <a:spcPct val="15000"/>
            </a:spcAft>
            <a:buChar char="•"/>
          </a:pPr>
          <a:r>
            <a:rPr lang="en-US" sz="1400" b="1" kern="1200" dirty="0"/>
            <a:t>Improper hand washing</a:t>
          </a:r>
        </a:p>
      </dsp:txBody>
      <dsp:txXfrm>
        <a:off x="3758970" y="0"/>
        <a:ext cx="2427203" cy="2788979"/>
      </dsp:txXfrm>
    </dsp:sp>
    <dsp:sp modelId="{A4333000-E254-F14F-90C7-C6193C67DC99}">
      <dsp:nvSpPr>
        <dsp:cNvPr id="0" name=""/>
        <dsp:cNvSpPr/>
      </dsp:nvSpPr>
      <dsp:spPr>
        <a:xfrm>
          <a:off x="6119080" y="0"/>
          <a:ext cx="3821693" cy="2788979"/>
        </a:xfrm>
        <a:prstGeom prst="chevron">
          <a:avLst>
            <a:gd name="adj" fmla="val 25000"/>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1" tIns="45720" rIns="134821"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There is a sliding scale that increases the points associated with the violations, ranging from 5-28 points. </a:t>
          </a:r>
        </a:p>
      </dsp:txBody>
      <dsp:txXfrm>
        <a:off x="6816325" y="0"/>
        <a:ext cx="2427203" cy="27889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95BDA-93F7-2C40-B925-88D3B205B3B2}">
      <dsp:nvSpPr>
        <dsp:cNvPr id="0" name=""/>
        <dsp:cNvSpPr/>
      </dsp:nvSpPr>
      <dsp:spPr>
        <a:xfrm>
          <a:off x="446268"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Group data by restaurants ID</a:t>
          </a:r>
        </a:p>
      </dsp:txBody>
      <dsp:txXfrm>
        <a:off x="476861" y="32373"/>
        <a:ext cx="1679699" cy="983345"/>
      </dsp:txXfrm>
    </dsp:sp>
    <dsp:sp modelId="{E9D4256E-2E24-6548-A7B2-F39E20ECBB41}">
      <dsp:nvSpPr>
        <dsp:cNvPr id="0" name=""/>
        <dsp:cNvSpPr/>
      </dsp:nvSpPr>
      <dsp:spPr>
        <a:xfrm>
          <a:off x="2340352"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340352" y="394524"/>
        <a:ext cx="258347" cy="259043"/>
      </dsp:txXfrm>
    </dsp:sp>
    <dsp:sp modelId="{385DF632-DC06-7549-9020-52D5804B5C2D}">
      <dsp:nvSpPr>
        <dsp:cNvPr id="0" name=""/>
        <dsp:cNvSpPr/>
      </dsp:nvSpPr>
      <dsp:spPr>
        <a:xfrm>
          <a:off x="288350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Within a restaurant </a:t>
          </a:r>
        </a:p>
      </dsp:txBody>
      <dsp:txXfrm>
        <a:off x="2914102" y="32373"/>
        <a:ext cx="1679699" cy="983345"/>
      </dsp:txXfrm>
    </dsp:sp>
    <dsp:sp modelId="{9A45FE6D-78DD-3B46-B99A-1FF6BD32C175}">
      <dsp:nvSpPr>
        <dsp:cNvPr id="0" name=""/>
        <dsp:cNvSpPr/>
      </dsp:nvSpPr>
      <dsp:spPr>
        <a:xfrm>
          <a:off x="477759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77593" y="394524"/>
        <a:ext cx="258347" cy="259043"/>
      </dsp:txXfrm>
    </dsp:sp>
    <dsp:sp modelId="{9829CE28-9CDA-6E4A-9FB4-F0E16CCB0CC9}">
      <dsp:nvSpPr>
        <dsp:cNvPr id="0" name=""/>
        <dsp:cNvSpPr/>
      </dsp:nvSpPr>
      <dsp:spPr>
        <a:xfrm>
          <a:off x="5320749"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Order scores by inspection date</a:t>
          </a:r>
        </a:p>
      </dsp:txBody>
      <dsp:txXfrm>
        <a:off x="5351342" y="32373"/>
        <a:ext cx="1679699" cy="983345"/>
      </dsp:txXfrm>
    </dsp:sp>
    <dsp:sp modelId="{9FBC58C9-04FB-0448-98DD-F72EC870E197}">
      <dsp:nvSpPr>
        <dsp:cNvPr id="0" name=""/>
        <dsp:cNvSpPr/>
      </dsp:nvSpPr>
      <dsp:spPr>
        <a:xfrm>
          <a:off x="7214833" y="308176"/>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214833" y="394524"/>
        <a:ext cx="258347" cy="259043"/>
      </dsp:txXfrm>
    </dsp:sp>
    <dsp:sp modelId="{B09D6AC0-C90A-7D47-B506-A48313204975}">
      <dsp:nvSpPr>
        <dsp:cNvPr id="0" name=""/>
        <dsp:cNvSpPr/>
      </dsp:nvSpPr>
      <dsp:spPr>
        <a:xfrm>
          <a:off x="7757990" y="1780"/>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Index each score position with n</a:t>
          </a:r>
        </a:p>
      </dsp:txBody>
      <dsp:txXfrm>
        <a:off x="7788583" y="32373"/>
        <a:ext cx="1679699" cy="983345"/>
      </dsp:txXfrm>
    </dsp:sp>
    <dsp:sp modelId="{B031793E-3B39-554F-BB44-088864DDC6A8}">
      <dsp:nvSpPr>
        <dsp:cNvPr id="0" name=""/>
        <dsp:cNvSpPr/>
      </dsp:nvSpPr>
      <dsp:spPr>
        <a:xfrm rot="5400000">
          <a:off x="8443899" y="1168174"/>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498911" y="1199510"/>
        <a:ext cx="259043" cy="258347"/>
      </dsp:txXfrm>
    </dsp:sp>
    <dsp:sp modelId="{6F9DE0EA-6D2B-C843-935C-DEF4708E14C2}">
      <dsp:nvSpPr>
        <dsp:cNvPr id="0" name=""/>
        <dsp:cNvSpPr/>
      </dsp:nvSpPr>
      <dsp:spPr>
        <a:xfrm>
          <a:off x="7757990"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Retrieve the score into a variable </a:t>
          </a:r>
          <a:r>
            <a:rPr lang="en-US" sz="1800" b="1" kern="1200" dirty="0" err="1"/>
            <a:t>Vn</a:t>
          </a:r>
          <a:endParaRPr lang="en-US" sz="1800" b="1" kern="1200" dirty="0"/>
        </a:p>
      </dsp:txBody>
      <dsp:txXfrm>
        <a:off x="7788583" y="1773259"/>
        <a:ext cx="1679699" cy="983345"/>
      </dsp:txXfrm>
    </dsp:sp>
    <dsp:sp modelId="{F9728FFF-3B0A-2C4D-A08D-E4E7C9DACB11}">
      <dsp:nvSpPr>
        <dsp:cNvPr id="0" name=""/>
        <dsp:cNvSpPr/>
      </dsp:nvSpPr>
      <dsp:spPr>
        <a:xfrm rot="10800000">
          <a:off x="7235724"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7346444" y="2135410"/>
        <a:ext cx="258347" cy="259043"/>
      </dsp:txXfrm>
    </dsp:sp>
    <dsp:sp modelId="{297F6F1A-221E-DE4D-B656-A17FC164A9A0}">
      <dsp:nvSpPr>
        <dsp:cNvPr id="0" name=""/>
        <dsp:cNvSpPr/>
      </dsp:nvSpPr>
      <dsp:spPr>
        <a:xfrm>
          <a:off x="532074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Do the same for all the restaurants</a:t>
          </a:r>
        </a:p>
      </dsp:txBody>
      <dsp:txXfrm>
        <a:off x="5351342" y="1773259"/>
        <a:ext cx="1679699" cy="983345"/>
      </dsp:txXfrm>
    </dsp:sp>
    <dsp:sp modelId="{0004B913-AD50-E040-B199-948B7D42624E}">
      <dsp:nvSpPr>
        <dsp:cNvPr id="0" name=""/>
        <dsp:cNvSpPr/>
      </dsp:nvSpPr>
      <dsp:spPr>
        <a:xfrm rot="10800000">
          <a:off x="479848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909203" y="2135410"/>
        <a:ext cx="258347" cy="259043"/>
      </dsp:txXfrm>
    </dsp:sp>
    <dsp:sp modelId="{46A9F2CA-5D77-6846-B989-703C220CF5A4}">
      <dsp:nvSpPr>
        <dsp:cNvPr id="0" name=""/>
        <dsp:cNvSpPr/>
      </dsp:nvSpPr>
      <dsp:spPr>
        <a:xfrm>
          <a:off x="2883509"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At the end restaurants will have  different numbers of inspections</a:t>
          </a:r>
        </a:p>
      </dsp:txBody>
      <dsp:txXfrm>
        <a:off x="2914102" y="1773259"/>
        <a:ext cx="1679699" cy="983345"/>
      </dsp:txXfrm>
    </dsp:sp>
    <dsp:sp modelId="{0C5D4C53-22E6-4641-A4B5-57EA776E1D74}">
      <dsp:nvSpPr>
        <dsp:cNvPr id="0" name=""/>
        <dsp:cNvSpPr/>
      </dsp:nvSpPr>
      <dsp:spPr>
        <a:xfrm rot="10800000">
          <a:off x="2361243" y="2049062"/>
          <a:ext cx="369067" cy="43173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471963" y="2135410"/>
        <a:ext cx="258347" cy="259043"/>
      </dsp:txXfrm>
    </dsp:sp>
    <dsp:sp modelId="{FFEBC915-3AF4-6441-A571-D813C9A5945F}">
      <dsp:nvSpPr>
        <dsp:cNvPr id="0" name=""/>
        <dsp:cNvSpPr/>
      </dsp:nvSpPr>
      <dsp:spPr>
        <a:xfrm>
          <a:off x="446268" y="1742666"/>
          <a:ext cx="1740885" cy="104453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Pick the maximum number of inspections which is in this case 33</a:t>
          </a:r>
        </a:p>
      </dsp:txBody>
      <dsp:txXfrm>
        <a:off x="476861" y="1773259"/>
        <a:ext cx="1679699" cy="983345"/>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2/7/19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2/7/19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ieudonne.shinyapps.io/RESTAUANALYTICS"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hyperlink" Target="https://dieudonne.shinyapps.io/RESTAUANALYTICS"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png"/><Relationship Id="rId7" Type="http://schemas.openxmlformats.org/officeDocument/2006/relationships/diagramQuickStyle" Target="../diagrams/quickStyle5.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4.png"/><Relationship Id="rId9" Type="http://schemas.microsoft.com/office/2007/relationships/diagramDrawing" Target="../diagrams/drawing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tiff"/><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tif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2018/06/05/dining/new-york-restaurant-inspections-by-the-numbers.html"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png"/><Relationship Id="rId7" Type="http://schemas.openxmlformats.org/officeDocument/2006/relationships/diagramQuickStyle" Target="../diagrams/quickStyle6.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4.png"/><Relationship Id="rId9" Type="http://schemas.microsoft.com/office/2007/relationships/diagramDrawing" Target="../diagrams/drawing6.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png"/><Relationship Id="rId7" Type="http://schemas.openxmlformats.org/officeDocument/2006/relationships/diagramQuickStyle" Target="../diagrams/quickStyle7.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4.png"/><Relationship Id="rId9" Type="http://schemas.microsoft.com/office/2007/relationships/diagramDrawing" Target="../diagrams/drawing7.xml"/></Relationships>
</file>

<file path=ppt/slides/_rels/slide3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2.png"/><Relationship Id="rId7" Type="http://schemas.openxmlformats.org/officeDocument/2006/relationships/diagramColors" Target="../diagrams/colors8.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2.png"/><Relationship Id="rId7" Type="http://schemas.openxmlformats.org/officeDocument/2006/relationships/diagramColors" Target="../diagrams/colors9.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3.png"/><Relationship Id="rId7" Type="http://schemas.openxmlformats.org/officeDocument/2006/relationships/diagramQuickStyle" Target="../diagrams/quickStyle10.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4.png"/><Relationship Id="rId9" Type="http://schemas.microsoft.com/office/2007/relationships/diagramDrawing" Target="../diagrams/drawing1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15"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17"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2EB87ED6-5179-7A45-A417-5476533C0816}"/>
              </a:ext>
            </a:extLst>
          </p:cNvPr>
          <p:cNvSpPr>
            <a:spLocks noGrp="1"/>
          </p:cNvSpPr>
          <p:nvPr>
            <p:ph type="ctrTitle"/>
          </p:nvPr>
        </p:nvSpPr>
        <p:spPr>
          <a:xfrm>
            <a:off x="2692398" y="1871131"/>
            <a:ext cx="6815669" cy="1515533"/>
          </a:xfrm>
        </p:spPr>
        <p:txBody>
          <a:bodyPr>
            <a:normAutofit/>
          </a:bodyPr>
          <a:lstStyle/>
          <a:p>
            <a:pPr>
              <a:lnSpc>
                <a:spcPct val="90000"/>
              </a:lnSpc>
            </a:pPr>
            <a:r>
              <a:rPr lang="en-US" sz="5000" b="1" spc="600">
                <a:solidFill>
                  <a:schemeClr val="bg1"/>
                </a:solidFill>
              </a:rPr>
              <a:t>RESTAU ANALYTICS</a:t>
            </a:r>
            <a:endParaRPr lang="en-US" sz="5000" b="1">
              <a:solidFill>
                <a:schemeClr val="bg1"/>
              </a:solidFill>
            </a:endParaRPr>
          </a:p>
        </p:txBody>
      </p:sp>
      <p:sp>
        <p:nvSpPr>
          <p:cNvPr id="3" name="Subtitle 2">
            <a:extLst>
              <a:ext uri="{FF2B5EF4-FFF2-40B4-BE49-F238E27FC236}">
                <a16:creationId xmlns:a16="http://schemas.microsoft.com/office/drawing/2014/main" id="{D2527AC1-99E2-844F-B2C2-235991059126}"/>
              </a:ext>
            </a:extLst>
          </p:cNvPr>
          <p:cNvSpPr>
            <a:spLocks noGrp="1"/>
          </p:cNvSpPr>
          <p:nvPr>
            <p:ph type="subTitle" idx="1"/>
          </p:nvPr>
        </p:nvSpPr>
        <p:spPr>
          <a:xfrm>
            <a:off x="2692398" y="3657597"/>
            <a:ext cx="6815669" cy="1320802"/>
          </a:xfrm>
        </p:spPr>
        <p:txBody>
          <a:bodyPr>
            <a:normAutofit/>
          </a:bodyPr>
          <a:lstStyle/>
          <a:p>
            <a:pPr>
              <a:lnSpc>
                <a:spcPct val="90000"/>
              </a:lnSpc>
            </a:pPr>
            <a:r>
              <a:rPr lang="en-US" sz="2000" b="1" dirty="0">
                <a:solidFill>
                  <a:schemeClr val="bg1"/>
                </a:solidFill>
                <a:hlinkClick r:id="rId3"/>
              </a:rPr>
              <a:t>https://dieudonne.shinyapps.io/RESTAUANALYTICS</a:t>
            </a:r>
            <a:endParaRPr lang="en-US" sz="2000" b="1" dirty="0">
              <a:solidFill>
                <a:schemeClr val="bg1"/>
              </a:solidFill>
            </a:endParaRPr>
          </a:p>
          <a:p>
            <a:pPr>
              <a:lnSpc>
                <a:spcPct val="90000"/>
              </a:lnSpc>
            </a:pPr>
            <a:r>
              <a:rPr lang="en-US" b="1" dirty="0">
                <a:solidFill>
                  <a:schemeClr val="bg1"/>
                </a:solidFill>
              </a:rPr>
              <a:t>By Dieudonne Ouedraogo</a:t>
            </a:r>
          </a:p>
          <a:p>
            <a:pPr>
              <a:lnSpc>
                <a:spcPct val="90000"/>
              </a:lnSpc>
            </a:pPr>
            <a:r>
              <a:rPr lang="en-US" b="1" dirty="0">
                <a:solidFill>
                  <a:schemeClr val="bg1"/>
                </a:solidFill>
              </a:rPr>
              <a:t> Insight Data Science</a:t>
            </a:r>
          </a:p>
        </p:txBody>
      </p:sp>
      <p:cxnSp>
        <p:nvCxnSpPr>
          <p:cNvPr id="20" name="Straight Connector 19">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47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5B2D3-2EF8-6743-927F-B5C783A4DC33}"/>
              </a:ext>
            </a:extLst>
          </p:cNvPr>
          <p:cNvSpPr>
            <a:spLocks noGrp="1"/>
          </p:cNvSpPr>
          <p:nvPr>
            <p:ph type="title"/>
          </p:nvPr>
        </p:nvSpPr>
        <p:spPr>
          <a:xfrm>
            <a:off x="1295402" y="4876337"/>
            <a:ext cx="9601196" cy="1263775"/>
          </a:xfrm>
        </p:spPr>
        <p:txBody>
          <a:bodyPr>
            <a:normAutofit/>
          </a:bodyPr>
          <a:lstStyle/>
          <a:p>
            <a:r>
              <a:rPr lang="en-US" b="1" dirty="0">
                <a:solidFill>
                  <a:schemeClr val="bg1"/>
                </a:solidFill>
              </a:rPr>
              <a:t>Raw Data</a:t>
            </a:r>
          </a:p>
        </p:txBody>
      </p:sp>
      <p:sp>
        <p:nvSpPr>
          <p:cNvPr id="22" name="Rectangle 21">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6209EB99-BAD1-F24C-AC5B-073A3EBF320F}"/>
              </a:ext>
            </a:extLst>
          </p:cNvPr>
          <p:cNvGraphicFramePr>
            <a:graphicFrameLocks noGrp="1"/>
          </p:cNvGraphicFramePr>
          <p:nvPr>
            <p:ph idx="1"/>
            <p:extLst>
              <p:ext uri="{D42A27DB-BD31-4B8C-83A1-F6EECF244321}">
                <p14:modId xmlns:p14="http://schemas.microsoft.com/office/powerpoint/2010/main" val="2309681564"/>
              </p:ext>
            </p:extLst>
          </p:nvPr>
        </p:nvGraphicFramePr>
        <p:xfrm>
          <a:off x="1162098" y="1139556"/>
          <a:ext cx="9880163" cy="2788980"/>
        </p:xfrm>
        <a:graphic>
          <a:graphicData uri="http://schemas.openxmlformats.org/drawingml/2006/table">
            <a:tbl>
              <a:tblPr firstRow="1" firstCol="1" bandRow="1">
                <a:tableStyleId>{8799B23B-EC83-4686-B30A-512413B5E67A}</a:tableStyleId>
              </a:tblPr>
              <a:tblGrid>
                <a:gridCol w="1077424">
                  <a:extLst>
                    <a:ext uri="{9D8B030D-6E8A-4147-A177-3AD203B41FA5}">
                      <a16:colId xmlns:a16="http://schemas.microsoft.com/office/drawing/2014/main" val="1752176512"/>
                    </a:ext>
                  </a:extLst>
                </a:gridCol>
                <a:gridCol w="1621079">
                  <a:extLst>
                    <a:ext uri="{9D8B030D-6E8A-4147-A177-3AD203B41FA5}">
                      <a16:colId xmlns:a16="http://schemas.microsoft.com/office/drawing/2014/main" val="637627457"/>
                    </a:ext>
                  </a:extLst>
                </a:gridCol>
                <a:gridCol w="3283521">
                  <a:extLst>
                    <a:ext uri="{9D8B030D-6E8A-4147-A177-3AD203B41FA5}">
                      <a16:colId xmlns:a16="http://schemas.microsoft.com/office/drawing/2014/main" val="1899944188"/>
                    </a:ext>
                  </a:extLst>
                </a:gridCol>
                <a:gridCol w="1005537">
                  <a:extLst>
                    <a:ext uri="{9D8B030D-6E8A-4147-A177-3AD203B41FA5}">
                      <a16:colId xmlns:a16="http://schemas.microsoft.com/office/drawing/2014/main" val="1483564236"/>
                    </a:ext>
                  </a:extLst>
                </a:gridCol>
                <a:gridCol w="1041481">
                  <a:extLst>
                    <a:ext uri="{9D8B030D-6E8A-4147-A177-3AD203B41FA5}">
                      <a16:colId xmlns:a16="http://schemas.microsoft.com/office/drawing/2014/main" val="3357133973"/>
                    </a:ext>
                  </a:extLst>
                </a:gridCol>
                <a:gridCol w="1851121">
                  <a:extLst>
                    <a:ext uri="{9D8B030D-6E8A-4147-A177-3AD203B41FA5}">
                      <a16:colId xmlns:a16="http://schemas.microsoft.com/office/drawing/2014/main" val="4017763911"/>
                    </a:ext>
                  </a:extLst>
                </a:gridCol>
              </a:tblGrid>
              <a:tr h="565966">
                <a:tc>
                  <a:txBody>
                    <a:bodyPr/>
                    <a:lstStyle/>
                    <a:p>
                      <a:pPr marL="0" marR="0">
                        <a:lnSpc>
                          <a:spcPct val="115000"/>
                        </a:lnSpc>
                        <a:spcBef>
                          <a:spcPts val="0"/>
                        </a:spcBef>
                        <a:spcAft>
                          <a:spcPts val="1000"/>
                        </a:spcAft>
                      </a:pPr>
                      <a:r>
                        <a:rPr lang="en-US" sz="1600">
                          <a:effectLst/>
                        </a:rPr>
                        <a:t>CAMIS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0"/>
                        </a:spcAft>
                      </a:pPr>
                      <a:r>
                        <a:rPr lang="en-US" sz="1600">
                          <a:effectLst/>
                        </a:rPr>
                        <a:t>INSPECTION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1000"/>
                        </a:spcAft>
                      </a:pPr>
                      <a:r>
                        <a:rPr lang="en-US" sz="1600">
                          <a:effectLst/>
                        </a:rPr>
                        <a:t>ACTION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1000"/>
                        </a:spcAft>
                      </a:pPr>
                      <a:r>
                        <a:rPr lang="en-US" sz="1600">
                          <a:effectLst/>
                        </a:rPr>
                        <a:t>SCORE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1000"/>
                        </a:spcAft>
                      </a:pPr>
                      <a:r>
                        <a:rPr lang="en-US" sz="1600">
                          <a:effectLst/>
                        </a:rPr>
                        <a:t>GRADE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1000"/>
                        </a:spcAft>
                      </a:pPr>
                      <a:r>
                        <a:rPr lang="en-US" sz="1600">
                          <a:effectLst/>
                        </a:rPr>
                        <a:t>INSPECTION TYPE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extLst>
                  <a:ext uri="{0D108BD9-81ED-4DB2-BD59-A6C34878D82A}">
                    <a16:rowId xmlns:a16="http://schemas.microsoft.com/office/drawing/2014/main" val="4021871013"/>
                  </a:ext>
                </a:extLst>
              </a:tr>
              <a:tr h="1384277">
                <a:tc>
                  <a:txBody>
                    <a:bodyPr/>
                    <a:lstStyle/>
                    <a:p>
                      <a:pPr marL="0" marR="0" algn="r">
                        <a:lnSpc>
                          <a:spcPct val="115000"/>
                        </a:lnSpc>
                        <a:spcBef>
                          <a:spcPts val="0"/>
                        </a:spcBef>
                        <a:spcAft>
                          <a:spcPts val="1000"/>
                        </a:spcAft>
                      </a:pPr>
                      <a:r>
                        <a:rPr lang="en-US" sz="1600">
                          <a:effectLst/>
                        </a:rPr>
                        <a:t>40377630</a:t>
                      </a:r>
                    </a:p>
                    <a:p>
                      <a:pPr marL="0" marR="0" algn="r">
                        <a:lnSpc>
                          <a:spcPct val="115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tc>
                <a:tc>
                  <a:txBody>
                    <a:bodyPr/>
                    <a:lstStyle/>
                    <a:p>
                      <a:pPr marL="0" marR="0" algn="r">
                        <a:lnSpc>
                          <a:spcPct val="115000"/>
                        </a:lnSpc>
                        <a:spcBef>
                          <a:spcPts val="0"/>
                        </a:spcBef>
                        <a:spcAft>
                          <a:spcPts val="0"/>
                        </a:spcAft>
                      </a:pPr>
                      <a:r>
                        <a:rPr lang="en-US" sz="1600">
                          <a:effectLst/>
                        </a:rPr>
                        <a:t>1/17/2014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0"/>
                        </a:spcAft>
                      </a:pPr>
                      <a:r>
                        <a:rPr lang="en-US" sz="1600">
                          <a:effectLst/>
                        </a:rPr>
                        <a:t>Establishment Closed by DOHMH.  Violations were cited in the following area(s) and those requiring immediate action were addressed.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gn="r">
                        <a:lnSpc>
                          <a:spcPct val="115000"/>
                        </a:lnSpc>
                        <a:spcBef>
                          <a:spcPts val="0"/>
                        </a:spcBef>
                        <a:spcAft>
                          <a:spcPts val="0"/>
                        </a:spcAft>
                      </a:pPr>
                      <a:r>
                        <a:rPr lang="en-US" sz="1600">
                          <a:effectLst/>
                        </a:rPr>
                        <a:t>43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a:lnSpc>
                          <a:spcPct val="115000"/>
                        </a:lnSpc>
                      </a:pPr>
                      <a:endParaRPr lang="en-US" sz="1600">
                        <a:effectLst/>
                        <a:latin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0"/>
                        </a:spcAft>
                      </a:pPr>
                      <a:r>
                        <a:rPr lang="en-US" sz="1600">
                          <a:effectLst/>
                        </a:rPr>
                        <a:t>Cycle Inspection / Re-inspection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extLst>
                  <a:ext uri="{0D108BD9-81ED-4DB2-BD59-A6C34878D82A}">
                    <a16:rowId xmlns:a16="http://schemas.microsoft.com/office/drawing/2014/main" val="3196014015"/>
                  </a:ext>
                </a:extLst>
              </a:tr>
              <a:tr h="838737">
                <a:tc>
                  <a:txBody>
                    <a:bodyPr/>
                    <a:lstStyle/>
                    <a:p>
                      <a:pPr marL="0" marR="0" algn="r">
                        <a:lnSpc>
                          <a:spcPct val="115000"/>
                        </a:lnSpc>
                        <a:spcBef>
                          <a:spcPts val="0"/>
                        </a:spcBef>
                        <a:spcAft>
                          <a:spcPts val="1000"/>
                        </a:spcAft>
                      </a:pPr>
                      <a:r>
                        <a:rPr lang="en-US" sz="1600">
                          <a:effectLst/>
                        </a:rPr>
                        <a:t>40377630</a:t>
                      </a:r>
                    </a:p>
                    <a:p>
                      <a:pPr marL="0" marR="0" algn="r">
                        <a:lnSpc>
                          <a:spcPct val="115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tc>
                <a:tc>
                  <a:txBody>
                    <a:bodyPr/>
                    <a:lstStyle/>
                    <a:p>
                      <a:pPr marL="0" marR="0" algn="r">
                        <a:lnSpc>
                          <a:spcPct val="115000"/>
                        </a:lnSpc>
                        <a:spcBef>
                          <a:spcPts val="0"/>
                        </a:spcBef>
                        <a:spcAft>
                          <a:spcPts val="0"/>
                        </a:spcAft>
                      </a:pPr>
                      <a:r>
                        <a:rPr lang="en-US" sz="1600">
                          <a:effectLst/>
                        </a:rPr>
                        <a:t>1/21/2014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0"/>
                        </a:spcAft>
                      </a:pPr>
                      <a:r>
                        <a:rPr lang="en-US" sz="1600">
                          <a:effectLst/>
                        </a:rPr>
                        <a:t>Establishment re-opened by DOHMH</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gn="r">
                        <a:lnSpc>
                          <a:spcPct val="115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0"/>
                        </a:spcAft>
                      </a:pPr>
                      <a:r>
                        <a:rPr lang="en-US" sz="1600">
                          <a:effectLst/>
                        </a:rPr>
                        <a:t>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tc>
                  <a:txBody>
                    <a:bodyPr/>
                    <a:lstStyle/>
                    <a:p>
                      <a:pPr marL="0" marR="0">
                        <a:lnSpc>
                          <a:spcPct val="115000"/>
                        </a:lnSpc>
                        <a:spcBef>
                          <a:spcPts val="0"/>
                        </a:spcBef>
                        <a:spcAft>
                          <a:spcPts val="0"/>
                        </a:spcAft>
                      </a:pPr>
                      <a:r>
                        <a:rPr lang="en-US" sz="1600">
                          <a:effectLst/>
                        </a:rPr>
                        <a:t>Cycle Inspection / Reopening Inspection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97049" marR="97049" marT="0" marB="0" anchor="b"/>
                </a:tc>
                <a:extLst>
                  <a:ext uri="{0D108BD9-81ED-4DB2-BD59-A6C34878D82A}">
                    <a16:rowId xmlns:a16="http://schemas.microsoft.com/office/drawing/2014/main" val="3467827895"/>
                  </a:ext>
                </a:extLst>
              </a:tr>
            </a:tbl>
          </a:graphicData>
        </a:graphic>
      </p:graphicFrame>
    </p:spTree>
    <p:extLst>
      <p:ext uri="{BB962C8B-B14F-4D97-AF65-F5344CB8AC3E}">
        <p14:creationId xmlns:p14="http://schemas.microsoft.com/office/powerpoint/2010/main" val="699575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4924A-4C7A-A54C-919D-A083B485D7D8}"/>
              </a:ext>
            </a:extLst>
          </p:cNvPr>
          <p:cNvSpPr>
            <a:spLocks noGrp="1"/>
          </p:cNvSpPr>
          <p:nvPr>
            <p:ph type="title"/>
          </p:nvPr>
        </p:nvSpPr>
        <p:spPr>
          <a:xfrm>
            <a:off x="1295402" y="4876337"/>
            <a:ext cx="9601196" cy="1263775"/>
          </a:xfrm>
        </p:spPr>
        <p:txBody>
          <a:bodyPr>
            <a:normAutofit/>
          </a:bodyPr>
          <a:lstStyle/>
          <a:p>
            <a:r>
              <a:rPr lang="en-US" b="1" dirty="0">
                <a:solidFill>
                  <a:schemeClr val="bg1"/>
                </a:solidFill>
              </a:rPr>
              <a:t>Processed Data</a:t>
            </a:r>
            <a:r>
              <a:rPr lang="en-US" dirty="0">
                <a:solidFill>
                  <a:schemeClr val="bg1"/>
                </a:solidFill>
              </a:rPr>
              <a:t>: </a:t>
            </a:r>
            <a:r>
              <a:rPr lang="en-US" b="1" dirty="0">
                <a:solidFill>
                  <a:schemeClr val="bg1"/>
                </a:solidFill>
              </a:rPr>
              <a:t>Scores features</a:t>
            </a:r>
          </a:p>
        </p:txBody>
      </p:sp>
      <p:sp>
        <p:nvSpPr>
          <p:cNvPr id="20" name="Rectangle 19">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787FD9F4-EC70-F947-BE03-2A39C09CD8EF}"/>
              </a:ext>
            </a:extLst>
          </p:cNvPr>
          <p:cNvGraphicFramePr>
            <a:graphicFrameLocks noGrp="1"/>
          </p:cNvGraphicFramePr>
          <p:nvPr>
            <p:ph idx="1"/>
            <p:extLst>
              <p:ext uri="{D42A27DB-BD31-4B8C-83A1-F6EECF244321}">
                <p14:modId xmlns:p14="http://schemas.microsoft.com/office/powerpoint/2010/main" val="2318608051"/>
              </p:ext>
            </p:extLst>
          </p:nvPr>
        </p:nvGraphicFramePr>
        <p:xfrm>
          <a:off x="791570" y="937551"/>
          <a:ext cx="10590662" cy="2965710"/>
        </p:xfrm>
        <a:graphic>
          <a:graphicData uri="http://schemas.openxmlformats.org/drawingml/2006/table">
            <a:tbl>
              <a:tblPr firstRow="1" bandRow="1">
                <a:tableStyleId>{8799B23B-EC83-4686-B30A-512413B5E67A}</a:tableStyleId>
              </a:tblPr>
              <a:tblGrid>
                <a:gridCol w="962787">
                  <a:extLst>
                    <a:ext uri="{9D8B030D-6E8A-4147-A177-3AD203B41FA5}">
                      <a16:colId xmlns:a16="http://schemas.microsoft.com/office/drawing/2014/main" val="556675084"/>
                    </a:ext>
                  </a:extLst>
                </a:gridCol>
                <a:gridCol w="935280">
                  <a:extLst>
                    <a:ext uri="{9D8B030D-6E8A-4147-A177-3AD203B41FA5}">
                      <a16:colId xmlns:a16="http://schemas.microsoft.com/office/drawing/2014/main" val="3266751602"/>
                    </a:ext>
                  </a:extLst>
                </a:gridCol>
                <a:gridCol w="962787">
                  <a:extLst>
                    <a:ext uri="{9D8B030D-6E8A-4147-A177-3AD203B41FA5}">
                      <a16:colId xmlns:a16="http://schemas.microsoft.com/office/drawing/2014/main" val="658946543"/>
                    </a:ext>
                  </a:extLst>
                </a:gridCol>
                <a:gridCol w="1004050">
                  <a:extLst>
                    <a:ext uri="{9D8B030D-6E8A-4147-A177-3AD203B41FA5}">
                      <a16:colId xmlns:a16="http://schemas.microsoft.com/office/drawing/2014/main" val="1472235813"/>
                    </a:ext>
                  </a:extLst>
                </a:gridCol>
                <a:gridCol w="852754">
                  <a:extLst>
                    <a:ext uri="{9D8B030D-6E8A-4147-A177-3AD203B41FA5}">
                      <a16:colId xmlns:a16="http://schemas.microsoft.com/office/drawing/2014/main" val="476501750"/>
                    </a:ext>
                  </a:extLst>
                </a:gridCol>
                <a:gridCol w="907771">
                  <a:extLst>
                    <a:ext uri="{9D8B030D-6E8A-4147-A177-3AD203B41FA5}">
                      <a16:colId xmlns:a16="http://schemas.microsoft.com/office/drawing/2014/main" val="825873518"/>
                    </a:ext>
                  </a:extLst>
                </a:gridCol>
                <a:gridCol w="884351">
                  <a:extLst>
                    <a:ext uri="{9D8B030D-6E8A-4147-A177-3AD203B41FA5}">
                      <a16:colId xmlns:a16="http://schemas.microsoft.com/office/drawing/2014/main" val="1970494909"/>
                    </a:ext>
                  </a:extLst>
                </a:gridCol>
                <a:gridCol w="1868612">
                  <a:extLst>
                    <a:ext uri="{9D8B030D-6E8A-4147-A177-3AD203B41FA5}">
                      <a16:colId xmlns:a16="http://schemas.microsoft.com/office/drawing/2014/main" val="3187034504"/>
                    </a:ext>
                  </a:extLst>
                </a:gridCol>
                <a:gridCol w="1096281">
                  <a:extLst>
                    <a:ext uri="{9D8B030D-6E8A-4147-A177-3AD203B41FA5}">
                      <a16:colId xmlns:a16="http://schemas.microsoft.com/office/drawing/2014/main" val="71642976"/>
                    </a:ext>
                  </a:extLst>
                </a:gridCol>
                <a:gridCol w="1115989">
                  <a:extLst>
                    <a:ext uri="{9D8B030D-6E8A-4147-A177-3AD203B41FA5}">
                      <a16:colId xmlns:a16="http://schemas.microsoft.com/office/drawing/2014/main" val="1930919495"/>
                    </a:ext>
                  </a:extLst>
                </a:gridCol>
              </a:tblGrid>
              <a:tr h="446898">
                <a:tc>
                  <a:txBody>
                    <a:bodyPr/>
                    <a:lstStyle/>
                    <a:p>
                      <a:pPr algn="l" fontAlgn="b"/>
                      <a:r>
                        <a:rPr lang="en-US" sz="1200" u="none" strike="noStrike" dirty="0">
                          <a:effectLst/>
                        </a:rPr>
                        <a:t>Inspection 30</a:t>
                      </a:r>
                      <a:endParaRPr lang="en-US" sz="1200" b="0" i="0" u="none" strike="noStrike" dirty="0">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Inspection 31</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Inspection 32</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Inscpection 33</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DBA</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BUILDING</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STREET</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CUISINE.DESCRIPTION</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BORO</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ZIPCODE</a:t>
                      </a:r>
                      <a:endParaRPr lang="en-US" sz="1200" b="0" i="0" u="none" strike="noStrike">
                        <a:solidFill>
                          <a:srgbClr val="000000"/>
                        </a:solidFill>
                        <a:effectLst/>
                        <a:latin typeface="Calibri" panose="020F0502020204030204" pitchFamily="34" charset="0"/>
                      </a:endParaRPr>
                    </a:p>
                  </a:txBody>
                  <a:tcPr marL="9452" marR="9452" marT="9452" marB="0" anchor="b"/>
                </a:tc>
                <a:extLst>
                  <a:ext uri="{0D108BD9-81ED-4DB2-BD59-A6C34878D82A}">
                    <a16:rowId xmlns:a16="http://schemas.microsoft.com/office/drawing/2014/main" val="2138133031"/>
                  </a:ext>
                </a:extLst>
              </a:tr>
              <a:tr h="611972">
                <a:tc>
                  <a:txBody>
                    <a:bodyPr/>
                    <a:lstStyle/>
                    <a:p>
                      <a:pPr algn="r" fontAlgn="b"/>
                      <a:r>
                        <a:rPr lang="en-US" sz="1200" b="1" u="none" strike="noStrike" dirty="0">
                          <a:effectLst/>
                        </a:rPr>
                        <a:t>31</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dirty="0">
                          <a:effectLst/>
                        </a:rPr>
                        <a:t>29</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dirty="0">
                          <a:effectLst/>
                        </a:rPr>
                        <a:t>7</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dirty="0">
                          <a:effectLst/>
                        </a:rPr>
                        <a:t>27</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MORRIS PARK BAKE SHOP</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u="none" strike="noStrike">
                          <a:effectLst/>
                        </a:rPr>
                        <a:t>1007</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MORRIS PARK AVE</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dirty="0">
                          <a:effectLst/>
                        </a:rPr>
                        <a:t>Bakery</a:t>
                      </a:r>
                      <a:endParaRPr lang="en-US" sz="1200" b="0" i="0" u="none" strike="noStrike" dirty="0">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BRONX</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u="none" strike="noStrike">
                          <a:effectLst/>
                        </a:rPr>
                        <a:t>10462</a:t>
                      </a:r>
                      <a:endParaRPr lang="en-US" sz="1200" b="0" i="0" u="none" strike="noStrike">
                        <a:solidFill>
                          <a:srgbClr val="000000"/>
                        </a:solidFill>
                        <a:effectLst/>
                        <a:latin typeface="Calibri" panose="020F0502020204030204" pitchFamily="34" charset="0"/>
                      </a:endParaRPr>
                    </a:p>
                  </a:txBody>
                  <a:tcPr marL="9452" marR="9452" marT="9452" marB="0" anchor="b"/>
                </a:tc>
                <a:extLst>
                  <a:ext uri="{0D108BD9-81ED-4DB2-BD59-A6C34878D82A}">
                    <a16:rowId xmlns:a16="http://schemas.microsoft.com/office/drawing/2014/main" val="3425179827"/>
                  </a:ext>
                </a:extLst>
              </a:tr>
              <a:tr h="446898">
                <a:tc>
                  <a:txBody>
                    <a:bodyPr/>
                    <a:lstStyle/>
                    <a:p>
                      <a:pPr algn="r" fontAlgn="b"/>
                      <a:r>
                        <a:rPr lang="en-US" sz="1200" b="1" u="none" strike="noStrike" dirty="0">
                          <a:effectLst/>
                        </a:rPr>
                        <a:t>13</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dirty="0">
                          <a:effectLst/>
                        </a:rPr>
                        <a:t>10</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a:effectLst/>
                        </a:rPr>
                        <a:t>12</a:t>
                      </a:r>
                      <a:endParaRPr lang="en-US" sz="1200" b="1"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dirty="0">
                          <a:effectLst/>
                        </a:rPr>
                        <a:t>13</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WENDY'S</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u="none" strike="noStrike">
                          <a:effectLst/>
                        </a:rPr>
                        <a:t>469</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FLATBUSH AVENUE</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Hamburgers</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BROOKLYN</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u="none" strike="noStrike">
                          <a:effectLst/>
                        </a:rPr>
                        <a:t>11225</a:t>
                      </a:r>
                      <a:endParaRPr lang="en-US" sz="1200" b="0" i="0" u="none" strike="noStrike">
                        <a:solidFill>
                          <a:srgbClr val="000000"/>
                        </a:solidFill>
                        <a:effectLst/>
                        <a:latin typeface="Calibri" panose="020F0502020204030204" pitchFamily="34" charset="0"/>
                      </a:endParaRPr>
                    </a:p>
                  </a:txBody>
                  <a:tcPr marL="9452" marR="9452" marT="9452" marB="0" anchor="b"/>
                </a:tc>
                <a:extLst>
                  <a:ext uri="{0D108BD9-81ED-4DB2-BD59-A6C34878D82A}">
                    <a16:rowId xmlns:a16="http://schemas.microsoft.com/office/drawing/2014/main" val="3566292044"/>
                  </a:ext>
                </a:extLst>
              </a:tr>
              <a:tr h="1013044">
                <a:tc>
                  <a:txBody>
                    <a:bodyPr/>
                    <a:lstStyle/>
                    <a:p>
                      <a:pPr algn="r" fontAlgn="b"/>
                      <a:r>
                        <a:rPr lang="en-US" sz="1200" b="1" u="none" strike="noStrike">
                          <a:effectLst/>
                        </a:rPr>
                        <a:t>12</a:t>
                      </a:r>
                      <a:endParaRPr lang="en-US" sz="1200" b="1"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dirty="0">
                          <a:effectLst/>
                        </a:rPr>
                        <a:t>20</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dirty="0">
                          <a:effectLst/>
                        </a:rPr>
                        <a:t>8</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dirty="0">
                          <a:effectLst/>
                        </a:rPr>
                        <a:t>10</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DJ REYNOLDS PUB AND RESTAURANT</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u="none" strike="noStrike">
                          <a:effectLst/>
                        </a:rPr>
                        <a:t>351</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WEST   57 STREET</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dirty="0">
                          <a:effectLst/>
                        </a:rPr>
                        <a:t>Irish</a:t>
                      </a:r>
                      <a:endParaRPr lang="en-US" sz="1200" b="0" i="0" u="none" strike="noStrike" dirty="0">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MANHATTAN</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u="none" strike="noStrike">
                          <a:effectLst/>
                        </a:rPr>
                        <a:t>10019</a:t>
                      </a:r>
                      <a:endParaRPr lang="en-US" sz="1200" b="0" i="0" u="none" strike="noStrike">
                        <a:solidFill>
                          <a:srgbClr val="000000"/>
                        </a:solidFill>
                        <a:effectLst/>
                        <a:latin typeface="Calibri" panose="020F0502020204030204" pitchFamily="34" charset="0"/>
                      </a:endParaRPr>
                    </a:p>
                  </a:txBody>
                  <a:tcPr marL="9452" marR="9452" marT="9452" marB="0" anchor="b"/>
                </a:tc>
                <a:extLst>
                  <a:ext uri="{0D108BD9-81ED-4DB2-BD59-A6C34878D82A}">
                    <a16:rowId xmlns:a16="http://schemas.microsoft.com/office/drawing/2014/main" val="329645350"/>
                  </a:ext>
                </a:extLst>
              </a:tr>
              <a:tr h="446898">
                <a:tc>
                  <a:txBody>
                    <a:bodyPr/>
                    <a:lstStyle/>
                    <a:p>
                      <a:pPr algn="r" fontAlgn="b"/>
                      <a:r>
                        <a:rPr lang="en-US" sz="1200" b="1" u="none" strike="noStrike">
                          <a:effectLst/>
                        </a:rPr>
                        <a:t>43</a:t>
                      </a:r>
                      <a:endParaRPr lang="en-US" sz="1200" b="1"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a:effectLst/>
                        </a:rPr>
                        <a:t>13</a:t>
                      </a:r>
                      <a:endParaRPr lang="en-US" sz="1200" b="1"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a:effectLst/>
                        </a:rPr>
                        <a:t>10</a:t>
                      </a:r>
                      <a:endParaRPr lang="en-US" sz="1200" b="1"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b="1" u="none" strike="noStrike" dirty="0">
                          <a:effectLst/>
                        </a:rPr>
                        <a:t>10</a:t>
                      </a:r>
                      <a:endParaRPr lang="en-US" sz="1200" b="1" i="0" u="none" strike="noStrike" dirty="0">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RIVIERA CATERERS</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u="none" strike="noStrike" dirty="0">
                          <a:effectLst/>
                        </a:rPr>
                        <a:t>2780</a:t>
                      </a:r>
                      <a:endParaRPr lang="en-US" sz="1200" b="0" i="0" u="none" strike="noStrike" dirty="0">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STILLWELL AVENUE</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American</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l" fontAlgn="b"/>
                      <a:r>
                        <a:rPr lang="en-US" sz="1200" u="none" strike="noStrike">
                          <a:effectLst/>
                        </a:rPr>
                        <a:t>BROOKLYN</a:t>
                      </a:r>
                      <a:endParaRPr lang="en-US" sz="1200" b="0" i="0" u="none" strike="noStrike">
                        <a:solidFill>
                          <a:srgbClr val="000000"/>
                        </a:solidFill>
                        <a:effectLst/>
                        <a:latin typeface="Calibri" panose="020F0502020204030204" pitchFamily="34" charset="0"/>
                      </a:endParaRPr>
                    </a:p>
                  </a:txBody>
                  <a:tcPr marL="9452" marR="9452" marT="9452" marB="0" anchor="b"/>
                </a:tc>
                <a:tc>
                  <a:txBody>
                    <a:bodyPr/>
                    <a:lstStyle/>
                    <a:p>
                      <a:pPr algn="r" fontAlgn="b"/>
                      <a:r>
                        <a:rPr lang="en-US" sz="1200" u="none" strike="noStrike" dirty="0">
                          <a:effectLst/>
                        </a:rPr>
                        <a:t>11224</a:t>
                      </a:r>
                      <a:endParaRPr lang="en-US" sz="1200" b="0" i="0" u="none" strike="noStrike" dirty="0">
                        <a:solidFill>
                          <a:srgbClr val="000000"/>
                        </a:solidFill>
                        <a:effectLst/>
                        <a:latin typeface="Calibri" panose="020F0502020204030204" pitchFamily="34" charset="0"/>
                      </a:endParaRPr>
                    </a:p>
                  </a:txBody>
                  <a:tcPr marL="9452" marR="9452" marT="9452" marB="0" anchor="b"/>
                </a:tc>
                <a:extLst>
                  <a:ext uri="{0D108BD9-81ED-4DB2-BD59-A6C34878D82A}">
                    <a16:rowId xmlns:a16="http://schemas.microsoft.com/office/drawing/2014/main" val="570291604"/>
                  </a:ext>
                </a:extLst>
              </a:tr>
            </a:tbl>
          </a:graphicData>
        </a:graphic>
      </p:graphicFrame>
    </p:spTree>
    <p:extLst>
      <p:ext uri="{BB962C8B-B14F-4D97-AF65-F5344CB8AC3E}">
        <p14:creationId xmlns:p14="http://schemas.microsoft.com/office/powerpoint/2010/main" val="1423134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EBA20E5-49BA-AD45-B59C-A9C24DD10389}"/>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The Modeling Process</a:t>
            </a:r>
          </a:p>
        </p:txBody>
      </p:sp>
      <p:sp>
        <p:nvSpPr>
          <p:cNvPr id="4" name="Title 1">
            <a:extLst>
              <a:ext uri="{FF2B5EF4-FFF2-40B4-BE49-F238E27FC236}">
                <a16:creationId xmlns:a16="http://schemas.microsoft.com/office/drawing/2014/main" id="{80A2BB0C-4790-EC4F-81E2-2F87A0A25A68}"/>
              </a:ext>
            </a:extLst>
          </p:cNvPr>
          <p:cNvSpPr txBox="1">
            <a:spLocks/>
          </p:cNvSpPr>
          <p:nvPr/>
        </p:nvSpPr>
        <p:spPr>
          <a:xfrm>
            <a:off x="1211319" y="25569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b="1" dirty="0">
              <a:solidFill>
                <a:srgbClr val="262626"/>
              </a:solidFill>
            </a:endParaRPr>
          </a:p>
        </p:txBody>
      </p:sp>
      <p:graphicFrame>
        <p:nvGraphicFramePr>
          <p:cNvPr id="7" name="Content Placeholder 2">
            <a:extLst>
              <a:ext uri="{FF2B5EF4-FFF2-40B4-BE49-F238E27FC236}">
                <a16:creationId xmlns:a16="http://schemas.microsoft.com/office/drawing/2014/main" id="{EBCFEE6A-BABC-44E9-813F-982A00F5A646}"/>
              </a:ext>
            </a:extLst>
          </p:cNvPr>
          <p:cNvGraphicFramePr/>
          <p:nvPr>
            <p:extLst>
              <p:ext uri="{D42A27DB-BD31-4B8C-83A1-F6EECF244321}">
                <p14:modId xmlns:p14="http://schemas.microsoft.com/office/powerpoint/2010/main" val="787049611"/>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8285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060E-0109-EE40-BDF4-07AA2634F81D}"/>
              </a:ext>
            </a:extLst>
          </p:cNvPr>
          <p:cNvSpPr>
            <a:spLocks noGrp="1"/>
          </p:cNvSpPr>
          <p:nvPr>
            <p:ph type="title"/>
          </p:nvPr>
        </p:nvSpPr>
        <p:spPr>
          <a:xfrm>
            <a:off x="1295402" y="982132"/>
            <a:ext cx="9601196" cy="1303867"/>
          </a:xfrm>
        </p:spPr>
        <p:txBody>
          <a:bodyPr vert="horz" lIns="91440" tIns="45720" rIns="91440" bIns="45720" rtlCol="0">
            <a:normAutofit/>
          </a:bodyPr>
          <a:lstStyle/>
          <a:p>
            <a:r>
              <a:rPr lang="en-US" b="1" dirty="0">
                <a:solidFill>
                  <a:srgbClr val="0070C0"/>
                </a:solidFill>
              </a:rPr>
              <a:t>Model used</a:t>
            </a:r>
          </a:p>
        </p:txBody>
      </p:sp>
      <p:sp>
        <p:nvSpPr>
          <p:cNvPr id="3" name="Content Placeholder 2">
            <a:extLst>
              <a:ext uri="{FF2B5EF4-FFF2-40B4-BE49-F238E27FC236}">
                <a16:creationId xmlns:a16="http://schemas.microsoft.com/office/drawing/2014/main" id="{54AF8E79-C898-EF44-874C-00345DE07E92}"/>
              </a:ext>
            </a:extLst>
          </p:cNvPr>
          <p:cNvSpPr>
            <a:spLocks noGrp="1"/>
          </p:cNvSpPr>
          <p:nvPr>
            <p:ph idx="1"/>
          </p:nvPr>
        </p:nvSpPr>
        <p:spPr>
          <a:xfrm>
            <a:off x="1295402" y="2556932"/>
            <a:ext cx="6256866" cy="3318936"/>
          </a:xfrm>
        </p:spPr>
        <p:txBody>
          <a:bodyPr vert="horz" lIns="91440" tIns="45720" rIns="91440" bIns="45720" rtlCol="0">
            <a:normAutofit fontScale="92500"/>
          </a:bodyPr>
          <a:lstStyle/>
          <a:p>
            <a:pPr marL="0" indent="0">
              <a:lnSpc>
                <a:spcPct val="90000"/>
              </a:lnSpc>
              <a:buNone/>
            </a:pPr>
            <a:r>
              <a:rPr lang="en-US" sz="3000" b="1" dirty="0">
                <a:solidFill>
                  <a:srgbClr val="0070C0"/>
                </a:solidFill>
              </a:rPr>
              <a:t>Random forest regressor </a:t>
            </a:r>
          </a:p>
          <a:p>
            <a:pPr marL="0" indent="0">
              <a:lnSpc>
                <a:spcPct val="90000"/>
              </a:lnSpc>
              <a:buNone/>
            </a:pPr>
            <a:r>
              <a:rPr lang="en-US" sz="2800" b="1" dirty="0">
                <a:solidFill>
                  <a:srgbClr val="262626"/>
                </a:solidFill>
              </a:rPr>
              <a:t>This problem involves correlated and a large number of features, RF has proven to handle this situation well!  As a validation during testing, the model indeed achieved the lowest MSE compared to a Linear regression, decision trees, a GBM and a baseline model of carrying previous scores</a:t>
            </a:r>
            <a:r>
              <a:rPr lang="en-US" dirty="0">
                <a:solidFill>
                  <a:srgbClr val="262626"/>
                </a:solidFill>
              </a:rPr>
              <a:t>.</a:t>
            </a:r>
          </a:p>
        </p:txBody>
      </p:sp>
      <p:pic>
        <p:nvPicPr>
          <p:cNvPr id="45" name="Graphic 44" descr="Checkmark">
            <a:extLst>
              <a:ext uri="{FF2B5EF4-FFF2-40B4-BE49-F238E27FC236}">
                <a16:creationId xmlns:a16="http://schemas.microsoft.com/office/drawing/2014/main" id="{4EC148F0-17D8-4303-BE09-BB128BBB0D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5026"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2246124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8" name="Picture 117">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9" name="Rectangle 118">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0" name="Picture 119">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1" name="Picture 120">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23" name="Straight Connector 122">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25" name="Rectangle 124">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28" name="Picture 127">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9" name="Rectangle 128">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0" name="Picture 129">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1" name="Picture 130">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A5C913A4-13B5-5A41-A7F7-13E74D42F9DF}"/>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dirty="0">
                <a:solidFill>
                  <a:srgbClr val="262626"/>
                </a:solidFill>
              </a:rPr>
              <a:t>Error and</a:t>
            </a:r>
            <a:br>
              <a:rPr lang="en-US" sz="4800" dirty="0">
                <a:solidFill>
                  <a:srgbClr val="262626"/>
                </a:solidFill>
              </a:rPr>
            </a:br>
            <a:r>
              <a:rPr lang="en-US" sz="4800" dirty="0">
                <a:solidFill>
                  <a:srgbClr val="262626"/>
                </a:solidFill>
              </a:rPr>
              <a:t>Model</a:t>
            </a:r>
          </a:p>
        </p:txBody>
      </p:sp>
      <p:pic>
        <p:nvPicPr>
          <p:cNvPr id="7" name="Picture 6">
            <a:extLst>
              <a:ext uri="{FF2B5EF4-FFF2-40B4-BE49-F238E27FC236}">
                <a16:creationId xmlns:a16="http://schemas.microsoft.com/office/drawing/2014/main" id="{AAD68294-532B-8147-92BE-A4A0B7A6E039}"/>
              </a:ext>
            </a:extLst>
          </p:cNvPr>
          <p:cNvPicPr>
            <a:picLocks noChangeAspect="1"/>
          </p:cNvPicPr>
          <p:nvPr/>
        </p:nvPicPr>
        <p:blipFill>
          <a:blip r:embed="rId7"/>
          <a:stretch>
            <a:fillRect/>
          </a:stretch>
        </p:blipFill>
        <p:spPr>
          <a:xfrm>
            <a:off x="5515040" y="982131"/>
            <a:ext cx="5276722"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20622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EEBE4-B9E0-9944-8174-54FBF58E79FB}"/>
              </a:ext>
            </a:extLst>
          </p:cNvPr>
          <p:cNvSpPr>
            <a:spLocks noGrp="1"/>
          </p:cNvSpPr>
          <p:nvPr>
            <p:ph type="title"/>
          </p:nvPr>
        </p:nvSpPr>
        <p:spPr/>
        <p:txBody>
          <a:bodyPr/>
          <a:lstStyle/>
          <a:p>
            <a:r>
              <a:rPr lang="en-US" b="1" dirty="0">
                <a:solidFill>
                  <a:srgbClr val="0070C0"/>
                </a:solidFill>
              </a:rPr>
              <a:t>The web-app</a:t>
            </a:r>
          </a:p>
        </p:txBody>
      </p:sp>
      <p:sp>
        <p:nvSpPr>
          <p:cNvPr id="3" name="Rectangle 2">
            <a:extLst>
              <a:ext uri="{FF2B5EF4-FFF2-40B4-BE49-F238E27FC236}">
                <a16:creationId xmlns:a16="http://schemas.microsoft.com/office/drawing/2014/main" id="{CB275E43-8CAF-E549-991A-D88EDDD4DF9F}"/>
              </a:ext>
            </a:extLst>
          </p:cNvPr>
          <p:cNvSpPr/>
          <p:nvPr/>
        </p:nvSpPr>
        <p:spPr>
          <a:xfrm>
            <a:off x="1759556" y="3275865"/>
            <a:ext cx="8672887" cy="523220"/>
          </a:xfrm>
          <a:prstGeom prst="rect">
            <a:avLst/>
          </a:prstGeom>
        </p:spPr>
        <p:txBody>
          <a:bodyPr wrap="none">
            <a:spAutoFit/>
          </a:bodyPr>
          <a:lstStyle/>
          <a:p>
            <a:r>
              <a:rPr lang="en-US" sz="2800" b="1" dirty="0">
                <a:solidFill>
                  <a:srgbClr val="0070C0"/>
                </a:solidFill>
                <a:hlinkClick r:id="rId2">
                  <a:extLst>
                    <a:ext uri="{A12FA001-AC4F-418D-AE19-62706E023703}">
                      <ahyp:hlinkClr xmlns:ahyp="http://schemas.microsoft.com/office/drawing/2018/hyperlinkcolor" val="tx"/>
                    </a:ext>
                  </a:extLst>
                </a:hlinkClick>
              </a:rPr>
              <a:t>https://dieudonne.shinyapps.io/RESTAUANALYTICS</a:t>
            </a:r>
            <a:endParaRPr lang="en-US" sz="2800" b="1" dirty="0">
              <a:solidFill>
                <a:srgbClr val="0070C0"/>
              </a:solidFill>
            </a:endParaRPr>
          </a:p>
        </p:txBody>
      </p:sp>
    </p:spTree>
    <p:extLst>
      <p:ext uri="{BB962C8B-B14F-4D97-AF65-F5344CB8AC3E}">
        <p14:creationId xmlns:p14="http://schemas.microsoft.com/office/powerpoint/2010/main" val="161173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E6FA-CDA4-3D4C-A2CF-5F5C3D930B9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1EA12B9-CED1-304D-A570-E1DAE5664D23}"/>
              </a:ext>
            </a:extLst>
          </p:cNvPr>
          <p:cNvPicPr>
            <a:picLocks noChangeAspect="1"/>
          </p:cNvPicPr>
          <p:nvPr/>
        </p:nvPicPr>
        <p:blipFill>
          <a:blip r:embed="rId2"/>
          <a:stretch>
            <a:fillRect/>
          </a:stretch>
        </p:blipFill>
        <p:spPr>
          <a:xfrm>
            <a:off x="-95534" y="0"/>
            <a:ext cx="12287534" cy="6858000"/>
          </a:xfrm>
          <a:prstGeom prst="rect">
            <a:avLst/>
          </a:prstGeom>
        </p:spPr>
      </p:pic>
    </p:spTree>
    <p:extLst>
      <p:ext uri="{BB962C8B-B14F-4D97-AF65-F5344CB8AC3E}">
        <p14:creationId xmlns:p14="http://schemas.microsoft.com/office/powerpoint/2010/main" val="4214193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0670-E0D3-3244-BD3E-71D6DB668B85}"/>
              </a:ext>
            </a:extLst>
          </p:cNvPr>
          <p:cNvSpPr>
            <a:spLocks noGrp="1"/>
          </p:cNvSpPr>
          <p:nvPr>
            <p:ph type="title"/>
          </p:nvPr>
        </p:nvSpPr>
        <p:spPr/>
        <p:txBody>
          <a:bodyPr/>
          <a:lstStyle/>
          <a:p>
            <a:r>
              <a:rPr lang="en-US" dirty="0"/>
              <a:t>Screen Shot 2019-02-17 at 6.49.45 PM</a:t>
            </a:r>
          </a:p>
        </p:txBody>
      </p:sp>
      <p:pic>
        <p:nvPicPr>
          <p:cNvPr id="4" name="Picture 3">
            <a:extLst>
              <a:ext uri="{FF2B5EF4-FFF2-40B4-BE49-F238E27FC236}">
                <a16:creationId xmlns:a16="http://schemas.microsoft.com/office/drawing/2014/main" id="{8AE77C07-005B-DB44-9A56-18E1DE7DEF6C}"/>
              </a:ext>
            </a:extLst>
          </p:cNvPr>
          <p:cNvPicPr>
            <a:picLocks noChangeAspect="1"/>
          </p:cNvPicPr>
          <p:nvPr/>
        </p:nvPicPr>
        <p:blipFill>
          <a:blip r:embed="rId2"/>
          <a:stretch>
            <a:fillRect/>
          </a:stretch>
        </p:blipFill>
        <p:spPr>
          <a:xfrm>
            <a:off x="-1" y="0"/>
            <a:ext cx="12405815" cy="6858000"/>
          </a:xfrm>
          <a:prstGeom prst="rect">
            <a:avLst/>
          </a:prstGeom>
        </p:spPr>
      </p:pic>
    </p:spTree>
    <p:extLst>
      <p:ext uri="{BB962C8B-B14F-4D97-AF65-F5344CB8AC3E}">
        <p14:creationId xmlns:p14="http://schemas.microsoft.com/office/powerpoint/2010/main" val="595705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9097-88F0-0248-BAF7-3432EDDF773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DC04473-E631-4D47-88CF-AFEAC78A27E2}"/>
              </a:ext>
            </a:extLst>
          </p:cNvPr>
          <p:cNvPicPr>
            <a:picLocks noChangeAspect="1"/>
          </p:cNvPicPr>
          <p:nvPr/>
        </p:nvPicPr>
        <p:blipFill>
          <a:blip r:embed="rId2"/>
          <a:stretch>
            <a:fillRect/>
          </a:stretch>
        </p:blipFill>
        <p:spPr>
          <a:xfrm>
            <a:off x="-95533" y="0"/>
            <a:ext cx="12583234" cy="6858000"/>
          </a:xfrm>
          <a:prstGeom prst="rect">
            <a:avLst/>
          </a:prstGeom>
        </p:spPr>
      </p:pic>
    </p:spTree>
    <p:extLst>
      <p:ext uri="{BB962C8B-B14F-4D97-AF65-F5344CB8AC3E}">
        <p14:creationId xmlns:p14="http://schemas.microsoft.com/office/powerpoint/2010/main" val="2104620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060F-B08A-2341-A602-1CF1337DFDE8}"/>
              </a:ext>
            </a:extLst>
          </p:cNvPr>
          <p:cNvSpPr>
            <a:spLocks noGrp="1"/>
          </p:cNvSpPr>
          <p:nvPr>
            <p:ph type="title"/>
          </p:nvPr>
        </p:nvSpPr>
        <p:spPr>
          <a:xfrm>
            <a:off x="1295402" y="982132"/>
            <a:ext cx="9601196" cy="1303867"/>
          </a:xfrm>
        </p:spPr>
        <p:txBody>
          <a:bodyPr>
            <a:normAutofit/>
          </a:bodyPr>
          <a:lstStyle/>
          <a:p>
            <a:r>
              <a:rPr lang="en-US" b="1">
                <a:solidFill>
                  <a:srgbClr val="262626"/>
                </a:solidFill>
              </a:rPr>
              <a:t>Conclusions </a:t>
            </a:r>
          </a:p>
        </p:txBody>
      </p:sp>
      <p:graphicFrame>
        <p:nvGraphicFramePr>
          <p:cNvPr id="5" name="Content Placeholder 2">
            <a:extLst>
              <a:ext uri="{FF2B5EF4-FFF2-40B4-BE49-F238E27FC236}">
                <a16:creationId xmlns:a16="http://schemas.microsoft.com/office/drawing/2014/main" id="{66041828-EF4C-4175-A6AF-D58224007317}"/>
              </a:ext>
            </a:extLst>
          </p:cNvPr>
          <p:cNvGraphicFramePr>
            <a:graphicFrameLocks noGrp="1"/>
          </p:cNvGraphicFramePr>
          <p:nvPr>
            <p:ph idx="1"/>
            <p:extLst>
              <p:ext uri="{D42A27DB-BD31-4B8C-83A1-F6EECF244321}">
                <p14:modId xmlns:p14="http://schemas.microsoft.com/office/powerpoint/2010/main" val="1786002114"/>
              </p:ext>
            </p:extLst>
          </p:nvPr>
        </p:nvGraphicFramePr>
        <p:xfrm>
          <a:off x="1186218" y="2565780"/>
          <a:ext cx="9609161" cy="3095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322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23" name="Rectangle 109">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11">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3" name="Picture 112">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5" name="Rectangle 113">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5" name="Picture 114">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6" name="Picture 115">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9" name="Title 1">
            <a:extLst>
              <a:ext uri="{FF2B5EF4-FFF2-40B4-BE49-F238E27FC236}">
                <a16:creationId xmlns:a16="http://schemas.microsoft.com/office/drawing/2014/main" id="{4F4AB83B-05C9-DD47-B731-EF8761553021}"/>
              </a:ext>
            </a:extLst>
          </p:cNvPr>
          <p:cNvSpPr>
            <a:spLocks noGrp="1"/>
          </p:cNvSpPr>
          <p:nvPr>
            <p:ph type="title"/>
          </p:nvPr>
        </p:nvSpPr>
        <p:spPr>
          <a:xfrm>
            <a:off x="6094412" y="982132"/>
            <a:ext cx="4802185" cy="1303867"/>
          </a:xfrm>
        </p:spPr>
        <p:txBody>
          <a:bodyPr>
            <a:normAutofit/>
          </a:bodyPr>
          <a:lstStyle/>
          <a:p>
            <a:r>
              <a:rPr lang="en-US" b="1" dirty="0">
                <a:solidFill>
                  <a:srgbClr val="0070C0"/>
                </a:solidFill>
              </a:rPr>
              <a:t>Problem Statement</a:t>
            </a:r>
          </a:p>
        </p:txBody>
      </p:sp>
      <p:sp>
        <p:nvSpPr>
          <p:cNvPr id="127" name="Rectangle 117">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7">
            <a:extLst>
              <a:ext uri="{FF2B5EF4-FFF2-40B4-BE49-F238E27FC236}">
                <a16:creationId xmlns:a16="http://schemas.microsoft.com/office/drawing/2014/main" id="{7B669720-70B0-AC4A-B929-F8E09737C63F}"/>
              </a:ext>
            </a:extLst>
          </p:cNvPr>
          <p:cNvPicPr>
            <a:picLocks noChangeAspect="1"/>
          </p:cNvPicPr>
          <p:nvPr/>
        </p:nvPicPr>
        <p:blipFill rotWithShape="1">
          <a:blip r:embed="rId5">
            <a:extLst>
              <a:ext uri="{28A0092B-C50C-407E-A947-70E740481C1C}">
                <a14:useLocalDpi xmlns:a14="http://schemas.microsoft.com/office/drawing/2010/main" val="0"/>
              </a:ext>
            </a:extLst>
          </a:blip>
          <a:srcRect l="8245" r="35242" b="-1"/>
          <a:stretch/>
        </p:blipFill>
        <p:spPr>
          <a:xfrm>
            <a:off x="1412683" y="1410208"/>
            <a:ext cx="3876801" cy="3858780"/>
          </a:xfrm>
          <a:prstGeom prst="rect">
            <a:avLst/>
          </a:prstGeom>
          <a:solidFill>
            <a:schemeClr val="bg1">
              <a:lumMod val="85000"/>
            </a:schemeClr>
          </a:solidFill>
        </p:spPr>
      </p:pic>
      <p:cxnSp>
        <p:nvCxnSpPr>
          <p:cNvPr id="128" name="Straight Connector 119">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B58B8670-7D88-4871-99F6-9C9793E1E2AF}"/>
              </a:ext>
            </a:extLst>
          </p:cNvPr>
          <p:cNvSpPr>
            <a:spLocks noGrp="1"/>
          </p:cNvSpPr>
          <p:nvPr>
            <p:ph idx="1"/>
          </p:nvPr>
        </p:nvSpPr>
        <p:spPr>
          <a:xfrm>
            <a:off x="6094412" y="2556932"/>
            <a:ext cx="4802184" cy="3318936"/>
          </a:xfrm>
        </p:spPr>
        <p:txBody>
          <a:bodyPr>
            <a:noAutofit/>
          </a:bodyPr>
          <a:lstStyle/>
          <a:p>
            <a:pPr marL="0" indent="0">
              <a:buNone/>
            </a:pPr>
            <a:r>
              <a:rPr lang="en-US" sz="2600" b="1" noProof="1">
                <a:ea typeface="Open Sans Light" panose="020B0306030504020204" pitchFamily="34" charset="0"/>
                <a:cs typeface="Open Sans Light" panose="020B0306030504020204" pitchFamily="34" charset="0"/>
              </a:rPr>
              <a:t>The Department of Health and Mental Hygiene in NYC   inspects restaurants and assigns violation scores to maintain a high standard and prevent diseases through food contamination, but the resources are limited.</a:t>
            </a:r>
            <a:endParaRPr lang="en-US" sz="2600" b="1" dirty="0"/>
          </a:p>
        </p:txBody>
      </p:sp>
    </p:spTree>
    <p:extLst>
      <p:ext uri="{BB962C8B-B14F-4D97-AF65-F5344CB8AC3E}">
        <p14:creationId xmlns:p14="http://schemas.microsoft.com/office/powerpoint/2010/main" val="32067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2ECF-6EC6-E944-B80E-925EA831CD51}"/>
              </a:ext>
            </a:extLst>
          </p:cNvPr>
          <p:cNvSpPr>
            <a:spLocks noGrp="1"/>
          </p:cNvSpPr>
          <p:nvPr>
            <p:ph type="title"/>
          </p:nvPr>
        </p:nvSpPr>
        <p:spPr/>
        <p:txBody>
          <a:bodyPr/>
          <a:lstStyle/>
          <a:p>
            <a:r>
              <a:rPr lang="en-US" b="1" dirty="0">
                <a:solidFill>
                  <a:schemeClr val="accent2">
                    <a:lumMod val="75000"/>
                  </a:schemeClr>
                </a:solidFill>
              </a:rPr>
              <a:t>About Me</a:t>
            </a:r>
          </a:p>
        </p:txBody>
      </p:sp>
      <p:sp>
        <p:nvSpPr>
          <p:cNvPr id="3" name="Rectangle 2">
            <a:extLst>
              <a:ext uri="{FF2B5EF4-FFF2-40B4-BE49-F238E27FC236}">
                <a16:creationId xmlns:a16="http://schemas.microsoft.com/office/drawing/2014/main" id="{FAE27FD2-FD04-474B-B402-A8A4B8201139}"/>
              </a:ext>
            </a:extLst>
          </p:cNvPr>
          <p:cNvSpPr/>
          <p:nvPr/>
        </p:nvSpPr>
        <p:spPr>
          <a:xfrm>
            <a:off x="1228298" y="2486390"/>
            <a:ext cx="7096836" cy="4462760"/>
          </a:xfrm>
          <a:prstGeom prst="rect">
            <a:avLst/>
          </a:prstGeom>
        </p:spPr>
        <p:txBody>
          <a:bodyPr wrap="square">
            <a:spAutoFit/>
          </a:bodyPr>
          <a:lstStyle/>
          <a:p>
            <a:r>
              <a:rPr lang="en-US" sz="3600" b="1" dirty="0">
                <a:solidFill>
                  <a:schemeClr val="accent2">
                    <a:lumMod val="75000"/>
                  </a:schemeClr>
                </a:solidFill>
              </a:rPr>
              <a:t>Ph.D. Systems Science</a:t>
            </a:r>
            <a:r>
              <a:rPr lang="en-US" sz="3600" dirty="0"/>
              <a:t> </a:t>
            </a:r>
          </a:p>
          <a:p>
            <a:r>
              <a:rPr lang="en-US" sz="3200" b="1" dirty="0"/>
              <a:t>Binghamton University   Expected  2019</a:t>
            </a:r>
          </a:p>
          <a:p>
            <a:r>
              <a:rPr lang="en-US" sz="3600" b="1" dirty="0">
                <a:solidFill>
                  <a:schemeClr val="accent2">
                    <a:lumMod val="75000"/>
                  </a:schemeClr>
                </a:solidFill>
              </a:rPr>
              <a:t>M.S.  Data Analytics          </a:t>
            </a:r>
            <a:r>
              <a:rPr lang="en-US" sz="3600" b="1" dirty="0"/>
              <a:t>CUNY</a:t>
            </a:r>
          </a:p>
          <a:p>
            <a:r>
              <a:rPr lang="en-US" sz="3600" b="1" dirty="0">
                <a:solidFill>
                  <a:schemeClr val="accent2">
                    <a:lumMod val="75000"/>
                  </a:schemeClr>
                </a:solidFill>
              </a:rPr>
              <a:t>B.S.  Computer Science-Electrical Engineering     </a:t>
            </a:r>
            <a:r>
              <a:rPr lang="en-US" sz="3200" b="1" dirty="0"/>
              <a:t>University Cadi </a:t>
            </a:r>
            <a:r>
              <a:rPr lang="en-US" sz="3200" b="1" dirty="0" err="1"/>
              <a:t>Ayyad</a:t>
            </a:r>
            <a:endParaRPr lang="en-US" sz="3200" b="1" dirty="0"/>
          </a:p>
          <a:p>
            <a:endParaRPr lang="en-US" sz="3600" dirty="0"/>
          </a:p>
          <a:p>
            <a:endParaRPr lang="en-US" sz="3600" dirty="0"/>
          </a:p>
          <a:p>
            <a:r>
              <a:rPr lang="en-US" sz="3600" dirty="0"/>
              <a:t>                                </a:t>
            </a:r>
            <a:endParaRPr lang="en-US" sz="3200" b="1" dirty="0"/>
          </a:p>
        </p:txBody>
      </p:sp>
      <p:pic>
        <p:nvPicPr>
          <p:cNvPr id="4" name="Picture 3">
            <a:extLst>
              <a:ext uri="{FF2B5EF4-FFF2-40B4-BE49-F238E27FC236}">
                <a16:creationId xmlns:a16="http://schemas.microsoft.com/office/drawing/2014/main" id="{B4168B7C-917D-9C41-8F12-559CA86E5254}"/>
              </a:ext>
            </a:extLst>
          </p:cNvPr>
          <p:cNvPicPr>
            <a:picLocks noChangeAspect="1"/>
          </p:cNvPicPr>
          <p:nvPr/>
        </p:nvPicPr>
        <p:blipFill>
          <a:blip r:embed="rId2"/>
          <a:stretch>
            <a:fillRect/>
          </a:stretch>
        </p:blipFill>
        <p:spPr>
          <a:xfrm>
            <a:off x="8325134" y="2486390"/>
            <a:ext cx="2849595" cy="3013658"/>
          </a:xfrm>
          <a:prstGeom prst="rect">
            <a:avLst/>
          </a:prstGeom>
        </p:spPr>
      </p:pic>
    </p:spTree>
    <p:extLst>
      <p:ext uri="{BB962C8B-B14F-4D97-AF65-F5344CB8AC3E}">
        <p14:creationId xmlns:p14="http://schemas.microsoft.com/office/powerpoint/2010/main" val="79322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4" name="Picture 33">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7" name="Picture 36">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9" name="Straight Connector 38">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5">
              <a:alphaModFix amt="86000"/>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46"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46">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54"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48">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3200" b="1" dirty="0">
                <a:solidFill>
                  <a:schemeClr val="tx1"/>
                </a:solidFill>
              </a:rPr>
              <a:t>THANK YOU</a:t>
            </a:r>
          </a:p>
        </p:txBody>
      </p:sp>
      <p:cxnSp>
        <p:nvCxnSpPr>
          <p:cNvPr id="56" name="Straight Connector 50">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634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1" name="Group 20">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2"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4"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1794B262-F64C-DC4D-BE9B-11A506FB984B}"/>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dirty="0">
                <a:solidFill>
                  <a:schemeClr val="bg1"/>
                </a:solidFill>
              </a:rPr>
              <a:t>Appendix</a:t>
            </a:r>
          </a:p>
        </p:txBody>
      </p:sp>
      <p:cxnSp>
        <p:nvCxnSpPr>
          <p:cNvPr id="27" name="Straight Connector 26">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547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4BF79A1-5293-C749-AF8C-32996BBABB76}"/>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b="1" dirty="0">
                <a:solidFill>
                  <a:srgbClr val="FF0000"/>
                </a:solidFill>
              </a:rPr>
              <a:t>Mean Squared Errors</a:t>
            </a:r>
          </a:p>
        </p:txBody>
      </p:sp>
      <p:sp>
        <p:nvSpPr>
          <p:cNvPr id="31" name="Rectangle 24">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9F8305-B2E5-9645-B09C-EA0F0B9F18F5}"/>
              </a:ext>
            </a:extLst>
          </p:cNvPr>
          <p:cNvPicPr>
            <a:picLocks noChangeAspect="1"/>
          </p:cNvPicPr>
          <p:nvPr/>
        </p:nvPicPr>
        <p:blipFill>
          <a:blip r:embed="rId7"/>
          <a:stretch>
            <a:fillRect/>
          </a:stretch>
        </p:blipFill>
        <p:spPr>
          <a:xfrm>
            <a:off x="1828097" y="1410207"/>
            <a:ext cx="8542169" cy="2455875"/>
          </a:xfrm>
          <a:prstGeom prst="rect">
            <a:avLst/>
          </a:prstGeom>
        </p:spPr>
      </p:pic>
      <p:cxnSp>
        <p:nvCxnSpPr>
          <p:cNvPr id="32" name="Straight Connector 26">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053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2BBC-E139-B846-9E20-9AEB6EEEF4E5}"/>
              </a:ext>
            </a:extLst>
          </p:cNvPr>
          <p:cNvSpPr>
            <a:spLocks noGrp="1"/>
          </p:cNvSpPr>
          <p:nvPr>
            <p:ph type="title"/>
          </p:nvPr>
        </p:nvSpPr>
        <p:spPr/>
        <p:txBody>
          <a:bodyPr/>
          <a:lstStyle/>
          <a:p>
            <a:r>
              <a:rPr lang="en-US" b="1" dirty="0">
                <a:solidFill>
                  <a:schemeClr val="accent2">
                    <a:lumMod val="75000"/>
                  </a:schemeClr>
                </a:solidFill>
              </a:rPr>
              <a:t>The Algorithm</a:t>
            </a:r>
          </a:p>
        </p:txBody>
      </p:sp>
      <p:sp>
        <p:nvSpPr>
          <p:cNvPr id="3" name="Rectangle 2">
            <a:extLst>
              <a:ext uri="{FF2B5EF4-FFF2-40B4-BE49-F238E27FC236}">
                <a16:creationId xmlns:a16="http://schemas.microsoft.com/office/drawing/2014/main" id="{2F49826B-73F1-DE4D-BDF7-B0263F0F8911}"/>
              </a:ext>
            </a:extLst>
          </p:cNvPr>
          <p:cNvSpPr/>
          <p:nvPr/>
        </p:nvSpPr>
        <p:spPr>
          <a:xfrm>
            <a:off x="3048000" y="2690336"/>
            <a:ext cx="6096000" cy="4031873"/>
          </a:xfrm>
          <a:prstGeom prst="rect">
            <a:avLst/>
          </a:prstGeom>
        </p:spPr>
        <p:txBody>
          <a:bodyPr>
            <a:spAutoFit/>
          </a:bodyPr>
          <a:lstStyle/>
          <a:p>
            <a:r>
              <a:rPr lang="en-US" sz="2000" b="1" dirty="0"/>
              <a:t>Predict all future scores using Random Forest </a:t>
            </a:r>
          </a:p>
          <a:p>
            <a:endParaRPr lang="en-US" sz="2000" b="1" dirty="0"/>
          </a:p>
          <a:p>
            <a:r>
              <a:rPr lang="en-US" sz="2000" b="1" dirty="0"/>
              <a:t>Based on predicted score</a:t>
            </a:r>
          </a:p>
          <a:p>
            <a:r>
              <a:rPr lang="en-US" sz="2000" b="1" dirty="0"/>
              <a:t> </a:t>
            </a:r>
          </a:p>
          <a:p>
            <a:r>
              <a:rPr lang="en-US" sz="2000" b="1" dirty="0"/>
              <a:t>Go through all observations </a:t>
            </a:r>
          </a:p>
          <a:p>
            <a:endParaRPr lang="en-US" sz="2000" b="1" dirty="0"/>
          </a:p>
          <a:p>
            <a:r>
              <a:rPr lang="en-US" sz="2000" b="1" dirty="0"/>
              <a:t>If restaurant is moving from Class A to class C :</a:t>
            </a:r>
          </a:p>
          <a:p>
            <a:r>
              <a:rPr lang="en-US" sz="2000" b="1" dirty="0"/>
              <a:t>retrieve observation</a:t>
            </a:r>
          </a:p>
          <a:p>
            <a:endParaRPr lang="en-US" sz="2000" b="1" dirty="0"/>
          </a:p>
          <a:p>
            <a:r>
              <a:rPr lang="en-US" sz="2000" b="1" dirty="0"/>
              <a:t>If restaurant is moving from B to C </a:t>
            </a:r>
          </a:p>
          <a:p>
            <a:r>
              <a:rPr lang="en-US" sz="2000" b="1" dirty="0"/>
              <a:t>retrieve observation</a:t>
            </a:r>
          </a:p>
          <a:p>
            <a:endParaRPr lang="en-US" dirty="0"/>
          </a:p>
          <a:p>
            <a:endParaRPr lang="en-US" dirty="0"/>
          </a:p>
        </p:txBody>
      </p:sp>
    </p:spTree>
    <p:extLst>
      <p:ext uri="{BB962C8B-B14F-4D97-AF65-F5344CB8AC3E}">
        <p14:creationId xmlns:p14="http://schemas.microsoft.com/office/powerpoint/2010/main" val="1425129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4" name="Straight Connector 4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7" name="Picture 46">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8" name="Rectangle 47">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0" name="Picture 49">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49793F1-60A6-D749-B223-B9C52F227EEA}"/>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b="1" dirty="0">
                <a:solidFill>
                  <a:srgbClr val="0070C0"/>
                </a:solidFill>
              </a:rPr>
              <a:t>Choosing Random Forest</a:t>
            </a:r>
          </a:p>
        </p:txBody>
      </p:sp>
      <p:graphicFrame>
        <p:nvGraphicFramePr>
          <p:cNvPr id="5" name="TextBox 2">
            <a:extLst>
              <a:ext uri="{FF2B5EF4-FFF2-40B4-BE49-F238E27FC236}">
                <a16:creationId xmlns:a16="http://schemas.microsoft.com/office/drawing/2014/main" id="{06F2A7AF-BA9A-460A-B65F-15F7932AAB78}"/>
              </a:ext>
            </a:extLst>
          </p:cNvPr>
          <p:cNvGraphicFramePr/>
          <p:nvPr>
            <p:extLst>
              <p:ext uri="{D42A27DB-BD31-4B8C-83A1-F6EECF244321}">
                <p14:modId xmlns:p14="http://schemas.microsoft.com/office/powerpoint/2010/main" val="4281641663"/>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64953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52-AD40-344D-9314-294D6759DB5F}"/>
              </a:ext>
            </a:extLst>
          </p:cNvPr>
          <p:cNvSpPr>
            <a:spLocks noGrp="1"/>
          </p:cNvSpPr>
          <p:nvPr>
            <p:ph type="title"/>
          </p:nvPr>
        </p:nvSpPr>
        <p:spPr/>
        <p:txBody>
          <a:bodyPr/>
          <a:lstStyle/>
          <a:p>
            <a:r>
              <a:rPr lang="en-US" b="1" dirty="0"/>
              <a:t>Distribution of score across restaurants</a:t>
            </a:r>
          </a:p>
        </p:txBody>
      </p:sp>
      <p:pic>
        <p:nvPicPr>
          <p:cNvPr id="4" name="Picture Placeholder 8">
            <a:extLst>
              <a:ext uri="{FF2B5EF4-FFF2-40B4-BE49-F238E27FC236}">
                <a16:creationId xmlns:a16="http://schemas.microsoft.com/office/drawing/2014/main" id="{AD617B5A-6106-CC4F-8372-EDC1FB5845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4389" y="2100263"/>
            <a:ext cx="10601324" cy="4100512"/>
          </a:xfrm>
        </p:spPr>
      </p:pic>
    </p:spTree>
    <p:extLst>
      <p:ext uri="{BB962C8B-B14F-4D97-AF65-F5344CB8AC3E}">
        <p14:creationId xmlns:p14="http://schemas.microsoft.com/office/powerpoint/2010/main" val="3357326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2" name="Group 6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67" name="Picture 6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8" name="Rectangle 6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69" name="Picture 6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0" name="Picture 6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3" name="Straight Connector 7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7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7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77" name="Picture 7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6" name="Rectangle 7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7" name="Picture 7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D6FB26F-2FCA-E04A-9AAD-43B9C9C9A193}"/>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b="1">
                <a:solidFill>
                  <a:srgbClr val="262626"/>
                </a:solidFill>
              </a:rPr>
              <a:t>Error vs trees in Random Forest</a:t>
            </a:r>
          </a:p>
        </p:txBody>
      </p:sp>
      <p:pic>
        <p:nvPicPr>
          <p:cNvPr id="4" name="Picture 3">
            <a:extLst>
              <a:ext uri="{FF2B5EF4-FFF2-40B4-BE49-F238E27FC236}">
                <a16:creationId xmlns:a16="http://schemas.microsoft.com/office/drawing/2014/main" id="{403DE2DB-13F7-304C-B04F-383BD586B66B}"/>
              </a:ext>
            </a:extLst>
          </p:cNvPr>
          <p:cNvPicPr>
            <a:picLocks noChangeAspect="1"/>
          </p:cNvPicPr>
          <p:nvPr/>
        </p:nvPicPr>
        <p:blipFill rotWithShape="1">
          <a:blip r:embed="rId7">
            <a:extLst/>
          </a:blip>
          <a:srcRect t="424" b="12027"/>
          <a:stretch/>
        </p:blipFill>
        <p:spPr>
          <a:xfrm>
            <a:off x="5418668" y="1890705"/>
            <a:ext cx="5469466" cy="3076586"/>
          </a:xfrm>
          <a:prstGeom prst="rect">
            <a:avLst/>
          </a:prstGeom>
          <a:ln w="57150" cmpd="thickThin">
            <a:solidFill>
              <a:srgbClr val="7F7F7F"/>
            </a:solidFill>
            <a:miter lim="800000"/>
          </a:ln>
        </p:spPr>
      </p:pic>
    </p:spTree>
    <p:extLst>
      <p:ext uri="{BB962C8B-B14F-4D97-AF65-F5344CB8AC3E}">
        <p14:creationId xmlns:p14="http://schemas.microsoft.com/office/powerpoint/2010/main" val="352834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7A9B-3675-8441-86C8-384C46513A9C}"/>
              </a:ext>
            </a:extLst>
          </p:cNvPr>
          <p:cNvSpPr>
            <a:spLocks noGrp="1"/>
          </p:cNvSpPr>
          <p:nvPr>
            <p:ph type="title"/>
          </p:nvPr>
        </p:nvSpPr>
        <p:spPr/>
        <p:txBody>
          <a:bodyPr/>
          <a:lstStyle/>
          <a:p>
            <a:r>
              <a:rPr lang="en-US" b="1" dirty="0">
                <a:solidFill>
                  <a:srgbClr val="0070C0"/>
                </a:solidFill>
              </a:rPr>
              <a:t>Predictions intervals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F658D34-CA6D-3D4F-9D0C-E125D1430F70}"/>
                  </a:ext>
                </a:extLst>
              </p:cNvPr>
              <p:cNvSpPr txBox="1"/>
              <p:nvPr/>
            </p:nvSpPr>
            <p:spPr>
              <a:xfrm>
                <a:off x="4850139" y="3065216"/>
                <a:ext cx="736355" cy="369332"/>
              </a:xfrm>
              <a:prstGeom prst="rect">
                <a:avLst/>
              </a:prstGeom>
              <a:noFill/>
            </p:spPr>
            <p:txBody>
              <a:bodyPr wrap="none" lIns="0" tIns="0" rIns="0" bIns="0" rtlCol="0">
                <a:spAutoFit/>
              </a:bodyPr>
              <a:lstStyle/>
              <a:p>
                <a:r>
                  <a:rPr lang="en-US" sz="2400" b="1" dirty="0">
                    <a:solidFill>
                      <a:srgbClr val="FF0000"/>
                    </a:solidFill>
                  </a:rPr>
                  <a:t>Err</a:t>
                </a:r>
                <a14:m>
                  <m:oMath xmlns:m="http://schemas.openxmlformats.org/officeDocument/2006/math">
                    <m:r>
                      <a:rPr lang="en-US" sz="2400" b="1" i="0" smtClean="0">
                        <a:solidFill>
                          <a:srgbClr val="FF0000"/>
                        </a:solidFill>
                        <a:latin typeface="Cambria Math" panose="02040503050406030204" pitchFamily="18" charset="0"/>
                      </a:rPr>
                      <m:t> </m:t>
                    </m:r>
                    <m:r>
                      <a:rPr lang="en-US" sz="2400" b="1" i="1" smtClean="0">
                        <a:solidFill>
                          <a:srgbClr val="FF0000"/>
                        </a:solidFill>
                        <a:latin typeface="Cambria Math" panose="02040503050406030204" pitchFamily="18" charset="0"/>
                      </a:rPr>
                      <m:t>=</m:t>
                    </m:r>
                  </m:oMath>
                </a14:m>
                <a:endParaRPr lang="en-US" sz="2400" b="1" dirty="0">
                  <a:solidFill>
                    <a:srgbClr val="FF0000"/>
                  </a:solidFill>
                </a:endParaRPr>
              </a:p>
            </p:txBody>
          </p:sp>
        </mc:Choice>
        <mc:Fallback>
          <p:sp>
            <p:nvSpPr>
              <p:cNvPr id="4" name="TextBox 3">
                <a:extLst>
                  <a:ext uri="{FF2B5EF4-FFF2-40B4-BE49-F238E27FC236}">
                    <a16:creationId xmlns:a16="http://schemas.microsoft.com/office/drawing/2014/main" id="{DF658D34-CA6D-3D4F-9D0C-E125D1430F70}"/>
                  </a:ext>
                </a:extLst>
              </p:cNvPr>
              <p:cNvSpPr txBox="1">
                <a:spLocks noRot="1" noChangeAspect="1" noMove="1" noResize="1" noEditPoints="1" noAdjustHandles="1" noChangeArrowheads="1" noChangeShapeType="1" noTextEdit="1"/>
              </p:cNvSpPr>
              <p:nvPr/>
            </p:nvSpPr>
            <p:spPr>
              <a:xfrm>
                <a:off x="4850139" y="3065216"/>
                <a:ext cx="736355" cy="369332"/>
              </a:xfrm>
              <a:prstGeom prst="rect">
                <a:avLst/>
              </a:prstGeom>
              <a:blipFill>
                <a:blip r:embed="rId2"/>
                <a:stretch>
                  <a:fillRect l="-23729" t="-23333" r="-6780" b="-50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97B4F523-1ACF-0642-8A38-EA813579259E}"/>
              </a:ext>
            </a:extLst>
          </p:cNvPr>
          <p:cNvSpPr/>
          <p:nvPr/>
        </p:nvSpPr>
        <p:spPr>
          <a:xfrm>
            <a:off x="5538486" y="3027576"/>
            <a:ext cx="420775" cy="461665"/>
          </a:xfrm>
          <a:prstGeom prst="rect">
            <a:avLst/>
          </a:prstGeom>
        </p:spPr>
        <p:txBody>
          <a:bodyPr wrap="square">
            <a:spAutoFit/>
          </a:bodyPr>
          <a:lstStyle/>
          <a:p>
            <a:r>
              <a:rPr lang="en-US"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4A0B146-18EB-C543-9E48-75E5052EF793}"/>
              </a:ext>
            </a:extLst>
          </p:cNvPr>
          <p:cNvSpPr txBox="1"/>
          <p:nvPr/>
        </p:nvSpPr>
        <p:spPr>
          <a:xfrm>
            <a:off x="5824623" y="3047346"/>
            <a:ext cx="512961" cy="369332"/>
          </a:xfrm>
          <a:prstGeom prst="rect">
            <a:avLst/>
          </a:prstGeom>
          <a:noFill/>
        </p:spPr>
        <p:txBody>
          <a:bodyPr wrap="none" lIns="0" tIns="0" rIns="0" bIns="0" rtlCol="0">
            <a:spAutoFit/>
          </a:bodyPr>
          <a:lstStyle/>
          <a:p>
            <a:r>
              <a:rPr lang="en-US" sz="2400" b="1" dirty="0">
                <a:solidFill>
                  <a:srgbClr val="FF0000"/>
                </a:solidFill>
              </a:rPr>
              <a:t>7.32</a:t>
            </a:r>
          </a:p>
        </p:txBody>
      </p:sp>
      <p:sp>
        <p:nvSpPr>
          <p:cNvPr id="7" name="TextBox 6">
            <a:extLst>
              <a:ext uri="{FF2B5EF4-FFF2-40B4-BE49-F238E27FC236}">
                <a16:creationId xmlns:a16="http://schemas.microsoft.com/office/drawing/2014/main" id="{CDC9E467-9007-AE47-80EC-6386C279D0A3}"/>
              </a:ext>
            </a:extLst>
          </p:cNvPr>
          <p:cNvSpPr txBox="1"/>
          <p:nvPr/>
        </p:nvSpPr>
        <p:spPr>
          <a:xfrm>
            <a:off x="5661974" y="3416678"/>
            <a:ext cx="368691" cy="369332"/>
          </a:xfrm>
          <a:prstGeom prst="rect">
            <a:avLst/>
          </a:prstGeom>
          <a:noFill/>
        </p:spPr>
        <p:txBody>
          <a:bodyPr wrap="none" lIns="0" tIns="0" rIns="0" bIns="0" rtlCol="0">
            <a:spAutoFit/>
          </a:bodyPr>
          <a:lstStyle/>
          <a:p>
            <a:r>
              <a:rPr lang="en-US" sz="2400" b="1" dirty="0">
                <a:solidFill>
                  <a:srgbClr val="FF0000"/>
                </a:solidFill>
              </a:rPr>
              <a:t>2.7</a:t>
            </a:r>
          </a:p>
        </p:txBody>
      </p:sp>
      <p:sp>
        <p:nvSpPr>
          <p:cNvPr id="8" name="TextBox 7">
            <a:extLst>
              <a:ext uri="{FF2B5EF4-FFF2-40B4-BE49-F238E27FC236}">
                <a16:creationId xmlns:a16="http://schemas.microsoft.com/office/drawing/2014/main" id="{11B733D6-1301-A246-A715-E93F3C0BB029}"/>
              </a:ext>
            </a:extLst>
          </p:cNvPr>
          <p:cNvSpPr txBox="1"/>
          <p:nvPr/>
        </p:nvSpPr>
        <p:spPr>
          <a:xfrm>
            <a:off x="1637731" y="4262928"/>
            <a:ext cx="9463396" cy="430887"/>
          </a:xfrm>
          <a:prstGeom prst="rect">
            <a:avLst/>
          </a:prstGeom>
          <a:noFill/>
        </p:spPr>
        <p:txBody>
          <a:bodyPr wrap="square" lIns="0" tIns="0" rIns="0" bIns="0" rtlCol="0">
            <a:spAutoFit/>
          </a:bodyPr>
          <a:lstStyle/>
          <a:p>
            <a:r>
              <a:rPr lang="en-US" sz="2800" b="1" dirty="0"/>
              <a:t>Prediction on the model are robust, the error is within 2.7</a:t>
            </a:r>
          </a:p>
        </p:txBody>
      </p:sp>
    </p:spTree>
    <p:extLst>
      <p:ext uri="{BB962C8B-B14F-4D97-AF65-F5344CB8AC3E}">
        <p14:creationId xmlns:p14="http://schemas.microsoft.com/office/powerpoint/2010/main" val="93933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9" name="Picture 18">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 name="Rectangle 19">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209D8D8-C184-A542-B4EC-D01288557AA9}"/>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b="1" dirty="0">
                <a:solidFill>
                  <a:srgbClr val="262626"/>
                </a:solidFill>
              </a:rPr>
              <a:t>Grades in Borough</a:t>
            </a:r>
          </a:p>
        </p:txBody>
      </p:sp>
      <p:sp>
        <p:nvSpPr>
          <p:cNvPr id="24" name="Rectangle 23">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465D5D3-256D-BD42-98B7-42EF339EEFD7}"/>
              </a:ext>
            </a:extLst>
          </p:cNvPr>
          <p:cNvPicPr>
            <a:picLocks noChangeAspect="1"/>
          </p:cNvPicPr>
          <p:nvPr/>
        </p:nvPicPr>
        <p:blipFill>
          <a:blip r:embed="rId7"/>
          <a:stretch>
            <a:fillRect/>
          </a:stretch>
        </p:blipFill>
        <p:spPr>
          <a:xfrm>
            <a:off x="1490124" y="1200150"/>
            <a:ext cx="5553613" cy="4407154"/>
          </a:xfrm>
          <a:prstGeom prst="rect">
            <a:avLst/>
          </a:prstGeom>
        </p:spPr>
      </p:pic>
      <p:cxnSp>
        <p:nvCxnSpPr>
          <p:cNvPr id="26" name="Straight Connector 25">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8533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7" name="Picture 46">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8" name="Rectangle 47">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0" name="Picture 49">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4A101B6-E2E2-254D-8A12-57D4B2F04C6D}"/>
              </a:ext>
            </a:extLst>
          </p:cNvPr>
          <p:cNvSpPr>
            <a:spLocks noGrp="1"/>
          </p:cNvSpPr>
          <p:nvPr>
            <p:ph type="title"/>
          </p:nvPr>
        </p:nvSpPr>
        <p:spPr>
          <a:xfrm>
            <a:off x="1295402" y="982132"/>
            <a:ext cx="9601196" cy="1303867"/>
          </a:xfrm>
        </p:spPr>
        <p:txBody>
          <a:bodyPr>
            <a:normAutofit/>
          </a:bodyPr>
          <a:lstStyle/>
          <a:p>
            <a:r>
              <a:rPr lang="en-US" b="1">
                <a:solidFill>
                  <a:srgbClr val="262626"/>
                </a:solidFill>
              </a:rPr>
              <a:t>Matching the numbers  </a:t>
            </a:r>
          </a:p>
        </p:txBody>
      </p:sp>
      <p:graphicFrame>
        <p:nvGraphicFramePr>
          <p:cNvPr id="5" name="Content Placeholder 2">
            <a:extLst>
              <a:ext uri="{FF2B5EF4-FFF2-40B4-BE49-F238E27FC236}">
                <a16:creationId xmlns:a16="http://schemas.microsoft.com/office/drawing/2014/main" id="{9E51FF6F-9731-4CD0-AA7D-A0665C81F3CC}"/>
              </a:ext>
            </a:extLst>
          </p:cNvPr>
          <p:cNvGraphicFramePr>
            <a:graphicFrameLocks noGrp="1"/>
          </p:cNvGraphicFramePr>
          <p:nvPr>
            <p:ph idx="1"/>
            <p:extLst>
              <p:ext uri="{D42A27DB-BD31-4B8C-83A1-F6EECF244321}">
                <p14:modId xmlns:p14="http://schemas.microsoft.com/office/powerpoint/2010/main" val="756445376"/>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7316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8D2B20C-C4CC-A147-86E5-1B12B22A2B21}"/>
              </a:ext>
            </a:extLst>
          </p:cNvPr>
          <p:cNvSpPr>
            <a:spLocks noGrp="1"/>
          </p:cNvSpPr>
          <p:nvPr>
            <p:ph type="title"/>
          </p:nvPr>
        </p:nvSpPr>
        <p:spPr>
          <a:xfrm>
            <a:off x="7535825" y="982132"/>
            <a:ext cx="3360772" cy="1303867"/>
          </a:xfrm>
        </p:spPr>
        <p:txBody>
          <a:bodyPr>
            <a:normAutofit/>
          </a:bodyPr>
          <a:lstStyle/>
          <a:p>
            <a:pPr>
              <a:lnSpc>
                <a:spcPct val="90000"/>
              </a:lnSpc>
            </a:pPr>
            <a:r>
              <a:rPr lang="en-US" sz="3700" b="1" dirty="0">
                <a:solidFill>
                  <a:srgbClr val="FF0000"/>
                </a:solidFill>
              </a:rPr>
              <a:t>Most Frequents violations code</a:t>
            </a:r>
          </a:p>
        </p:txBody>
      </p:sp>
      <p:sp>
        <p:nvSpPr>
          <p:cNvPr id="20" name="Rectangle 1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01A1AD03-4DD5-9644-BA26-12A94D85999F}"/>
              </a:ext>
            </a:extLst>
          </p:cNvPr>
          <p:cNvPicPr>
            <a:picLocks noChangeAspect="1"/>
          </p:cNvPicPr>
          <p:nvPr/>
        </p:nvPicPr>
        <p:blipFill rotWithShape="1">
          <a:blip r:embed="rId5"/>
          <a:srcRect l="6293" r="-1" b="-1"/>
          <a:stretch/>
        </p:blipFill>
        <p:spPr>
          <a:xfrm>
            <a:off x="1412683" y="1410208"/>
            <a:ext cx="5278777" cy="3858780"/>
          </a:xfrm>
          <a:prstGeom prst="rect">
            <a:avLst/>
          </a:prstGeom>
        </p:spPr>
      </p:pic>
      <p:cxnSp>
        <p:nvCxnSpPr>
          <p:cNvPr id="22" name="Straight Connector 2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2AA8B994-79CD-4C93-97AE-9E3BC1E2C6F2}"/>
              </a:ext>
            </a:extLst>
          </p:cNvPr>
          <p:cNvSpPr>
            <a:spLocks noGrp="1"/>
          </p:cNvSpPr>
          <p:nvPr>
            <p:ph idx="1"/>
          </p:nvPr>
        </p:nvSpPr>
        <p:spPr>
          <a:xfrm>
            <a:off x="7535824" y="2556932"/>
            <a:ext cx="3360771" cy="3318936"/>
          </a:xfrm>
        </p:spPr>
        <p:txBody>
          <a:bodyPr>
            <a:normAutofit fontScale="92500" lnSpcReduction="20000"/>
          </a:bodyPr>
          <a:lstStyle/>
          <a:p>
            <a:r>
              <a:rPr lang="en-US" dirty="0"/>
              <a:t>10F </a:t>
            </a:r>
            <a:r>
              <a:rPr lang="en-US" sz="1300" b="1" dirty="0"/>
              <a:t>Non-food contact surface (53950)improperly constructed. Unacceptable material used. Non-food contact surface or equipment improperly maintained and/or not properly sealed, raised, spaced or movable to allow accessibility for cleaning on all sides, above and underneath the unit. </a:t>
            </a:r>
          </a:p>
          <a:p>
            <a:r>
              <a:rPr lang="en-US" dirty="0"/>
              <a:t>08A </a:t>
            </a:r>
            <a:r>
              <a:rPr lang="en-US" sz="1500" b="1" dirty="0"/>
              <a:t>Facility not vermin proof. (41553) Harborage or conditions conducive to attracting vermin to the premises and/or allowing vermin to exist</a:t>
            </a:r>
          </a:p>
          <a:p>
            <a:r>
              <a:rPr lang="en-US" dirty="0"/>
              <a:t>04L </a:t>
            </a:r>
            <a:r>
              <a:rPr lang="en-US" sz="1400" b="1" dirty="0"/>
              <a:t>Evidence of mice or live mice (28100) present in facility's food and/or non-food areas</a:t>
            </a:r>
          </a:p>
        </p:txBody>
      </p:sp>
    </p:spTree>
    <p:extLst>
      <p:ext uri="{BB962C8B-B14F-4D97-AF65-F5344CB8AC3E}">
        <p14:creationId xmlns:p14="http://schemas.microsoft.com/office/powerpoint/2010/main" val="2775634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16A5F20-F491-4175-9A2F-03158CD58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5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Content Placeholder 4">
            <a:extLst>
              <a:ext uri="{FF2B5EF4-FFF2-40B4-BE49-F238E27FC236}">
                <a16:creationId xmlns:a16="http://schemas.microsoft.com/office/drawing/2014/main" id="{E76A06F8-73F8-AD4E-8A83-45700031F71A}"/>
              </a:ext>
            </a:extLst>
          </p:cNvPr>
          <p:cNvPicPr>
            <a:picLocks noChangeAspect="1"/>
          </p:cNvPicPr>
          <p:nvPr/>
        </p:nvPicPr>
        <p:blipFill rotWithShape="1">
          <a:blip r:embed="rId3">
            <a:alphaModFix amt="75000"/>
            <a:extLst/>
          </a:blip>
          <a:srcRect t="4285" b="3122"/>
          <a:stretch/>
        </p:blipFill>
        <p:spPr>
          <a:xfrm>
            <a:off x="20" y="10"/>
            <a:ext cx="12191980" cy="6857990"/>
          </a:xfrm>
          <a:prstGeom prst="rect">
            <a:avLst/>
          </a:prstGeom>
        </p:spPr>
      </p:pic>
      <p:grpSp>
        <p:nvGrpSpPr>
          <p:cNvPr id="53" name="Group 52">
            <a:extLst>
              <a:ext uri="{FF2B5EF4-FFF2-40B4-BE49-F238E27FC236}">
                <a16:creationId xmlns:a16="http://schemas.microsoft.com/office/drawing/2014/main" id="{FEEDBBF7-3B1A-48CD-8318-49B309FED1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981" y="893"/>
            <a:ext cx="12229962" cy="6856214"/>
            <a:chOff x="-15736" y="0"/>
            <a:chExt cx="12229962" cy="6856214"/>
          </a:xfrm>
        </p:grpSpPr>
        <p:pic>
          <p:nvPicPr>
            <p:cNvPr id="54" name="Picture 53">
              <a:extLst>
                <a:ext uri="{FF2B5EF4-FFF2-40B4-BE49-F238E27FC236}">
                  <a16:creationId xmlns:a16="http://schemas.microsoft.com/office/drawing/2014/main" id="{0D9E0460-F1E5-46B2-9342-BA24C3846A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5" name="Rectangle 54">
              <a:extLst>
                <a:ext uri="{FF2B5EF4-FFF2-40B4-BE49-F238E27FC236}">
                  <a16:creationId xmlns:a16="http://schemas.microsoft.com/office/drawing/2014/main" id="{77F9F67A-4BEC-4A93-8DE8-4EFD59996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83CDC39B-CA99-4891-8993-FEAAC59D8F2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7" name="Picture 56">
              <a:extLst>
                <a:ext uri="{FF2B5EF4-FFF2-40B4-BE49-F238E27FC236}">
                  <a16:creationId xmlns:a16="http://schemas.microsoft.com/office/drawing/2014/main" id="{51FC4B48-01E0-469E-BF87-E2005781361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CD92F6E-C2B8-8F45-96FE-E18CDB8451EF}"/>
              </a:ext>
            </a:extLst>
          </p:cNvPr>
          <p:cNvSpPr>
            <a:spLocks noGrp="1"/>
          </p:cNvSpPr>
          <p:nvPr>
            <p:ph type="title"/>
          </p:nvPr>
        </p:nvSpPr>
        <p:spPr>
          <a:xfrm>
            <a:off x="1295401" y="982132"/>
            <a:ext cx="6534148" cy="1303867"/>
          </a:xfrm>
        </p:spPr>
        <p:txBody>
          <a:bodyPr>
            <a:normAutofit/>
          </a:bodyPr>
          <a:lstStyle/>
          <a:p>
            <a:r>
              <a:rPr lang="en-US" b="1" dirty="0">
                <a:solidFill>
                  <a:schemeClr val="accent2">
                    <a:lumMod val="75000"/>
                  </a:schemeClr>
                </a:solidFill>
              </a:rPr>
              <a:t>Grades &amp; Restaurants</a:t>
            </a:r>
          </a:p>
        </p:txBody>
      </p:sp>
      <p:cxnSp>
        <p:nvCxnSpPr>
          <p:cNvPr id="59" name="Straight Connector 58">
            <a:extLst>
              <a:ext uri="{FF2B5EF4-FFF2-40B4-BE49-F238E27FC236}">
                <a16:creationId xmlns:a16="http://schemas.microsoft.com/office/drawing/2014/main" id="{9AD184A2-49E6-4010-9845-7070BBFD7F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515" y="2421466"/>
            <a:ext cx="6217920"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pic>
        <p:nvPicPr>
          <p:cNvPr id="41" name="Content Placeholder 4">
            <a:extLst>
              <a:ext uri="{FF2B5EF4-FFF2-40B4-BE49-F238E27FC236}">
                <a16:creationId xmlns:a16="http://schemas.microsoft.com/office/drawing/2014/main" id="{D2634737-0461-CC48-8BB3-BE9EEB4E3CE3}"/>
              </a:ext>
            </a:extLst>
          </p:cNvPr>
          <p:cNvPicPr>
            <a:picLocks noChangeAspect="1"/>
          </p:cNvPicPr>
          <p:nvPr/>
        </p:nvPicPr>
        <p:blipFill rotWithShape="1">
          <a:blip r:embed="rId6"/>
          <a:srcRect r="491" b="-5"/>
          <a:stretch/>
        </p:blipFill>
        <p:spPr>
          <a:xfrm>
            <a:off x="8139422" y="1094233"/>
            <a:ext cx="2931933" cy="2254112"/>
          </a:xfrm>
          <a:prstGeom prst="rect">
            <a:avLst/>
          </a:prstGeom>
        </p:spPr>
      </p:pic>
      <p:pic>
        <p:nvPicPr>
          <p:cNvPr id="4" name="Picture 3">
            <a:extLst>
              <a:ext uri="{FF2B5EF4-FFF2-40B4-BE49-F238E27FC236}">
                <a16:creationId xmlns:a16="http://schemas.microsoft.com/office/drawing/2014/main" id="{4BB3E286-A227-9A4A-8418-27125AD16091}"/>
              </a:ext>
            </a:extLst>
          </p:cNvPr>
          <p:cNvPicPr>
            <a:picLocks noChangeAspect="1"/>
          </p:cNvPicPr>
          <p:nvPr/>
        </p:nvPicPr>
        <p:blipFill rotWithShape="1">
          <a:blip r:embed="rId7"/>
          <a:srcRect t="800" r="4" b="4"/>
          <a:stretch/>
        </p:blipFill>
        <p:spPr>
          <a:xfrm>
            <a:off x="8129872" y="3510103"/>
            <a:ext cx="2941483" cy="2254112"/>
          </a:xfrm>
          <a:prstGeom prst="rect">
            <a:avLst/>
          </a:prstGeom>
        </p:spPr>
      </p:pic>
      <p:pic>
        <p:nvPicPr>
          <p:cNvPr id="11" name="Content Placeholder 10">
            <a:extLst>
              <a:ext uri="{FF2B5EF4-FFF2-40B4-BE49-F238E27FC236}">
                <a16:creationId xmlns:a16="http://schemas.microsoft.com/office/drawing/2014/main" id="{73EDCD74-5948-4B43-9D41-CABAD81DF145}"/>
              </a:ext>
            </a:extLst>
          </p:cNvPr>
          <p:cNvPicPr>
            <a:picLocks noGrp="1" noChangeAspect="1"/>
          </p:cNvPicPr>
          <p:nvPr>
            <p:ph idx="1"/>
          </p:nvPr>
        </p:nvPicPr>
        <p:blipFill>
          <a:blip r:embed="rId3"/>
          <a:stretch>
            <a:fillRect/>
          </a:stretch>
        </p:blipFill>
        <p:spPr>
          <a:xfrm>
            <a:off x="1596788" y="2556934"/>
            <a:ext cx="5925071" cy="3317875"/>
          </a:xfrm>
        </p:spPr>
      </p:pic>
    </p:spTree>
    <p:extLst>
      <p:ext uri="{BB962C8B-B14F-4D97-AF65-F5344CB8AC3E}">
        <p14:creationId xmlns:p14="http://schemas.microsoft.com/office/powerpoint/2010/main" val="409057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8C89-A929-684F-817B-812161D84041}"/>
              </a:ext>
            </a:extLst>
          </p:cNvPr>
          <p:cNvSpPr>
            <a:spLocks noGrp="1"/>
          </p:cNvSpPr>
          <p:nvPr>
            <p:ph type="title"/>
          </p:nvPr>
        </p:nvSpPr>
        <p:spPr/>
        <p:txBody>
          <a:bodyPr/>
          <a:lstStyle/>
          <a:p>
            <a:r>
              <a:rPr lang="en-US" dirty="0"/>
              <a:t>The 10</a:t>
            </a:r>
            <a:r>
              <a:rPr lang="en-US" baseline="30000" dirty="0"/>
              <a:t>th</a:t>
            </a:r>
            <a:r>
              <a:rPr lang="en-US" dirty="0"/>
              <a:t> highest violation codes</a:t>
            </a:r>
          </a:p>
        </p:txBody>
      </p:sp>
      <p:pic>
        <p:nvPicPr>
          <p:cNvPr id="5" name="Content Placeholder 4">
            <a:extLst>
              <a:ext uri="{FF2B5EF4-FFF2-40B4-BE49-F238E27FC236}">
                <a16:creationId xmlns:a16="http://schemas.microsoft.com/office/drawing/2014/main" id="{6B5DF707-5CE7-EE4E-A34F-3A231B6C235A}"/>
              </a:ext>
            </a:extLst>
          </p:cNvPr>
          <p:cNvPicPr>
            <a:picLocks noGrp="1" noChangeAspect="1"/>
          </p:cNvPicPr>
          <p:nvPr>
            <p:ph idx="1"/>
          </p:nvPr>
        </p:nvPicPr>
        <p:blipFill>
          <a:blip r:embed="rId2"/>
          <a:stretch>
            <a:fillRect/>
          </a:stretch>
        </p:blipFill>
        <p:spPr>
          <a:xfrm>
            <a:off x="3661690" y="2557463"/>
            <a:ext cx="4868620" cy="3317875"/>
          </a:xfrm>
        </p:spPr>
      </p:pic>
    </p:spTree>
    <p:extLst>
      <p:ext uri="{BB962C8B-B14F-4D97-AF65-F5344CB8AC3E}">
        <p14:creationId xmlns:p14="http://schemas.microsoft.com/office/powerpoint/2010/main" val="1045728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8796-18D9-8E42-AE51-C24C89D21396}"/>
              </a:ext>
            </a:extLst>
          </p:cNvPr>
          <p:cNvSpPr>
            <a:spLocks noGrp="1"/>
          </p:cNvSpPr>
          <p:nvPr>
            <p:ph type="title"/>
          </p:nvPr>
        </p:nvSpPr>
        <p:spPr/>
        <p:txBody>
          <a:bodyPr/>
          <a:lstStyle/>
          <a:p>
            <a:r>
              <a:rPr lang="en-US" b="1" dirty="0"/>
              <a:t>Violations </a:t>
            </a:r>
          </a:p>
        </p:txBody>
      </p:sp>
      <p:pic>
        <p:nvPicPr>
          <p:cNvPr id="4" name="Content Placeholder 5">
            <a:extLst>
              <a:ext uri="{FF2B5EF4-FFF2-40B4-BE49-F238E27FC236}">
                <a16:creationId xmlns:a16="http://schemas.microsoft.com/office/drawing/2014/main" id="{93C3F3F7-FA72-EB42-852C-07B669E2654F}"/>
              </a:ext>
            </a:extLst>
          </p:cNvPr>
          <p:cNvPicPr>
            <a:picLocks noGrp="1" noChangeAspect="1"/>
          </p:cNvPicPr>
          <p:nvPr>
            <p:ph idx="1"/>
          </p:nvPr>
        </p:nvPicPr>
        <p:blipFill>
          <a:blip r:embed="rId2"/>
          <a:stretch>
            <a:fillRect/>
          </a:stretch>
        </p:blipFill>
        <p:spPr>
          <a:xfrm>
            <a:off x="814387" y="2457450"/>
            <a:ext cx="10529888" cy="3100388"/>
          </a:xfrm>
          <a:prstGeom prst="rect">
            <a:avLst/>
          </a:prstGeom>
        </p:spPr>
      </p:pic>
    </p:spTree>
    <p:extLst>
      <p:ext uri="{BB962C8B-B14F-4D97-AF65-F5344CB8AC3E}">
        <p14:creationId xmlns:p14="http://schemas.microsoft.com/office/powerpoint/2010/main" val="566690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5CC5343-6BB4-944B-9FAA-8DC9B5AD3D60}"/>
              </a:ext>
            </a:extLst>
          </p:cNvPr>
          <p:cNvSpPr>
            <a:spLocks noGrp="1"/>
          </p:cNvSpPr>
          <p:nvPr>
            <p:ph type="title"/>
          </p:nvPr>
        </p:nvSpPr>
        <p:spPr>
          <a:xfrm>
            <a:off x="952108" y="954756"/>
            <a:ext cx="2730414" cy="4946003"/>
          </a:xfrm>
        </p:spPr>
        <p:txBody>
          <a:bodyPr>
            <a:normAutofit/>
          </a:bodyPr>
          <a:lstStyle/>
          <a:p>
            <a:r>
              <a:rPr lang="en-US">
                <a:solidFill>
                  <a:srgbClr val="FFFFFF"/>
                </a:solidFill>
              </a:rPr>
              <a:t>Reference</a:t>
            </a:r>
          </a:p>
        </p:txBody>
      </p:sp>
      <p:sp>
        <p:nvSpPr>
          <p:cNvPr id="25" name="Rectangle 24">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86E448-71ED-614C-A2BD-8B9FDA16F326}"/>
              </a:ext>
            </a:extLst>
          </p:cNvPr>
          <p:cNvSpPr>
            <a:spLocks noGrp="1"/>
          </p:cNvSpPr>
          <p:nvPr>
            <p:ph idx="1"/>
          </p:nvPr>
        </p:nvSpPr>
        <p:spPr>
          <a:xfrm>
            <a:off x="5140934" y="469900"/>
            <a:ext cx="5953630" cy="5405968"/>
          </a:xfrm>
        </p:spPr>
        <p:txBody>
          <a:bodyPr anchor="ctr">
            <a:normAutofit/>
          </a:bodyPr>
          <a:lstStyle/>
          <a:p>
            <a:pPr marL="0" indent="0">
              <a:lnSpc>
                <a:spcPct val="90000"/>
              </a:lnSpc>
              <a:buNone/>
            </a:pPr>
            <a:endParaRPr lang="en-US" sz="2200"/>
          </a:p>
          <a:p>
            <a:pPr marL="0" indent="0">
              <a:lnSpc>
                <a:spcPct val="90000"/>
              </a:lnSpc>
              <a:buNone/>
            </a:pPr>
            <a:r>
              <a:rPr lang="en-US" sz="2200" b="1">
                <a:hlinkClick r:id="rId3"/>
              </a:rPr>
              <a:t>https://www.nytimes.com/2018/06/05/dining/new-york-restaurant-inspections-by-the-numbers.html</a:t>
            </a:r>
            <a:endParaRPr lang="en-US" sz="2200" b="1"/>
          </a:p>
          <a:p>
            <a:pPr marL="0" indent="0">
              <a:lnSpc>
                <a:spcPct val="90000"/>
              </a:lnSpc>
              <a:buNone/>
            </a:pPr>
            <a:endParaRPr lang="en-US" sz="2200" b="1"/>
          </a:p>
          <a:p>
            <a:pPr fontAlgn="base">
              <a:lnSpc>
                <a:spcPct val="90000"/>
              </a:lnSpc>
            </a:pPr>
            <a:r>
              <a:rPr lang="en-US" sz="2200" b="1"/>
              <a:t>26,101 Restaurants subject to New York City health department inspections (as of December 2017)</a:t>
            </a:r>
          </a:p>
          <a:p>
            <a:pPr fontAlgn="base">
              <a:lnSpc>
                <a:spcPct val="90000"/>
              </a:lnSpc>
            </a:pPr>
            <a:endParaRPr lang="en-US" sz="2200" b="1"/>
          </a:p>
          <a:p>
            <a:pPr fontAlgn="base">
              <a:lnSpc>
                <a:spcPct val="90000"/>
              </a:lnSpc>
            </a:pPr>
            <a:r>
              <a:rPr lang="en-US" sz="2200" b="1"/>
              <a:t>40,700 Total inspections (in 2017)</a:t>
            </a:r>
          </a:p>
          <a:p>
            <a:pPr fontAlgn="base">
              <a:lnSpc>
                <a:spcPct val="90000"/>
              </a:lnSpc>
            </a:pPr>
            <a:endParaRPr lang="en-US" sz="2200" b="1"/>
          </a:p>
          <a:p>
            <a:pPr fontAlgn="base">
              <a:lnSpc>
                <a:spcPct val="90000"/>
              </a:lnSpc>
            </a:pPr>
            <a:r>
              <a:rPr lang="en-US" sz="2200" b="1"/>
              <a:t>About 100 Restaurant health inspectors today</a:t>
            </a:r>
          </a:p>
          <a:p>
            <a:pPr fontAlgn="base">
              <a:lnSpc>
                <a:spcPct val="90000"/>
              </a:lnSpc>
            </a:pPr>
            <a:r>
              <a:rPr lang="en-US" sz="2200" b="1"/>
              <a:t>22,185 Restaurants with A grades (in April)</a:t>
            </a:r>
          </a:p>
          <a:p>
            <a:pPr marL="0" indent="0">
              <a:lnSpc>
                <a:spcPct val="90000"/>
              </a:lnSpc>
              <a:buNone/>
            </a:pPr>
            <a:endParaRPr lang="en-US" sz="2200"/>
          </a:p>
        </p:txBody>
      </p:sp>
    </p:spTree>
    <p:extLst>
      <p:ext uri="{BB962C8B-B14F-4D97-AF65-F5344CB8AC3E}">
        <p14:creationId xmlns:p14="http://schemas.microsoft.com/office/powerpoint/2010/main" val="1346334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7C4858-FAA3-4226-A856-193A01910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C1B503-0291-4E82-A65E-72D604D9F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accent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F836C5-9601-4982-A121-CCA49BF7B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2BD8127-6D2C-A242-B0FD-970CF0C2CB79}"/>
              </a:ext>
            </a:extLst>
          </p:cNvPr>
          <p:cNvSpPr>
            <a:spLocks noGrp="1"/>
          </p:cNvSpPr>
          <p:nvPr>
            <p:ph type="title"/>
          </p:nvPr>
        </p:nvSpPr>
        <p:spPr>
          <a:xfrm>
            <a:off x="952108" y="954756"/>
            <a:ext cx="2730414" cy="4946003"/>
          </a:xfrm>
        </p:spPr>
        <p:txBody>
          <a:bodyPr>
            <a:normAutofit/>
          </a:bodyPr>
          <a:lstStyle/>
          <a:p>
            <a:r>
              <a:rPr lang="en-US">
                <a:solidFill>
                  <a:srgbClr val="FFFFFF"/>
                </a:solidFill>
              </a:rPr>
              <a:t>Records</a:t>
            </a:r>
          </a:p>
        </p:txBody>
      </p:sp>
      <p:sp>
        <p:nvSpPr>
          <p:cNvPr id="27" name="Rectangle 26">
            <a:extLst>
              <a:ext uri="{FF2B5EF4-FFF2-40B4-BE49-F238E27FC236}">
                <a16:creationId xmlns:a16="http://schemas.microsoft.com/office/drawing/2014/main" id="{46CD0D05-FF47-4ABB-841C-0600CADC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bg2">
              <a:lumMod val="25000"/>
            </a:schemeClr>
          </a:soli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13B6A-F783-924F-AED2-75D32D80CB9E}"/>
              </a:ext>
            </a:extLst>
          </p:cNvPr>
          <p:cNvSpPr>
            <a:spLocks noGrp="1"/>
          </p:cNvSpPr>
          <p:nvPr>
            <p:ph idx="1"/>
          </p:nvPr>
        </p:nvSpPr>
        <p:spPr>
          <a:xfrm>
            <a:off x="5150360" y="469900"/>
            <a:ext cx="5953630" cy="5405968"/>
          </a:xfrm>
        </p:spPr>
        <p:txBody>
          <a:bodyPr anchor="ctr">
            <a:normAutofit/>
          </a:bodyPr>
          <a:lstStyle/>
          <a:p>
            <a:pPr fontAlgn="base">
              <a:lnSpc>
                <a:spcPct val="90000"/>
              </a:lnSpc>
            </a:pPr>
            <a:r>
              <a:rPr lang="en-US" b="1">
                <a:solidFill>
                  <a:schemeClr val="bg1"/>
                </a:solidFill>
              </a:rPr>
              <a:t>1,256   Restaurants with Bs</a:t>
            </a:r>
          </a:p>
          <a:p>
            <a:pPr fontAlgn="base">
              <a:lnSpc>
                <a:spcPct val="90000"/>
              </a:lnSpc>
            </a:pPr>
            <a:r>
              <a:rPr lang="en-US" b="1">
                <a:solidFill>
                  <a:schemeClr val="bg1"/>
                </a:solidFill>
              </a:rPr>
              <a:t>315 Restaurants with Cs</a:t>
            </a:r>
          </a:p>
          <a:p>
            <a:pPr fontAlgn="base">
              <a:lnSpc>
                <a:spcPct val="90000"/>
              </a:lnSpc>
            </a:pPr>
            <a:r>
              <a:rPr lang="en-US" b="1">
                <a:solidFill>
                  <a:schemeClr val="bg1"/>
                </a:solidFill>
              </a:rPr>
              <a:t>1,019 Restaurants closed because of unsanitary conditions (in 2017)</a:t>
            </a:r>
          </a:p>
          <a:p>
            <a:pPr fontAlgn="base">
              <a:lnSpc>
                <a:spcPct val="90000"/>
              </a:lnSpc>
            </a:pPr>
            <a:r>
              <a:rPr lang="en-US" b="1">
                <a:solidFill>
                  <a:schemeClr val="bg1"/>
                </a:solidFill>
              </a:rPr>
              <a:t>4,670 Restaurants with violations, at most recent inspection, related to mice (as of December 2017)</a:t>
            </a:r>
          </a:p>
          <a:p>
            <a:pPr fontAlgn="base">
              <a:lnSpc>
                <a:spcPct val="90000"/>
              </a:lnSpc>
            </a:pPr>
            <a:r>
              <a:rPr lang="en-US" b="1">
                <a:solidFill>
                  <a:schemeClr val="bg1"/>
                </a:solidFill>
              </a:rPr>
              <a:t>1,325 Restaurants with violations, at most recent inspection, related to cockroaches</a:t>
            </a:r>
          </a:p>
          <a:p>
            <a:pPr fontAlgn="base">
              <a:lnSpc>
                <a:spcPct val="90000"/>
              </a:lnSpc>
            </a:pPr>
            <a:r>
              <a:rPr lang="en-US" b="1">
                <a:solidFill>
                  <a:schemeClr val="bg1"/>
                </a:solidFill>
              </a:rPr>
              <a:t>About 22,600 Restaurant supervisors completing health department food-protection course in 2010, when letter grading began</a:t>
            </a:r>
          </a:p>
          <a:p>
            <a:pPr>
              <a:lnSpc>
                <a:spcPct val="90000"/>
              </a:lnSpc>
            </a:pPr>
            <a:endParaRPr lang="en-US">
              <a:solidFill>
                <a:schemeClr val="bg1"/>
              </a:solidFill>
            </a:endParaRPr>
          </a:p>
        </p:txBody>
      </p:sp>
    </p:spTree>
    <p:extLst>
      <p:ext uri="{BB962C8B-B14F-4D97-AF65-F5344CB8AC3E}">
        <p14:creationId xmlns:p14="http://schemas.microsoft.com/office/powerpoint/2010/main" val="3986746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45" name="Group 38">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0">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7" name="Picture 42">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5955653-0E1C-764B-A1EC-28D08E556758}"/>
              </a:ext>
            </a:extLst>
          </p:cNvPr>
          <p:cNvSpPr>
            <a:spLocks noGrp="1"/>
          </p:cNvSpPr>
          <p:nvPr>
            <p:ph type="title"/>
          </p:nvPr>
        </p:nvSpPr>
        <p:spPr>
          <a:xfrm>
            <a:off x="1295402" y="982132"/>
            <a:ext cx="9601196" cy="1303867"/>
          </a:xfrm>
        </p:spPr>
        <p:txBody>
          <a:bodyPr>
            <a:normAutofit/>
          </a:bodyPr>
          <a:lstStyle/>
          <a:p>
            <a:r>
              <a:rPr lang="en-US" b="1" dirty="0">
                <a:solidFill>
                  <a:schemeClr val="accent2">
                    <a:lumMod val="75000"/>
                  </a:schemeClr>
                </a:solidFill>
              </a:rPr>
              <a:t>Inspections Timeframe</a:t>
            </a:r>
          </a:p>
        </p:txBody>
      </p:sp>
      <p:graphicFrame>
        <p:nvGraphicFramePr>
          <p:cNvPr id="9" name="Content Placeholder 6">
            <a:extLst>
              <a:ext uri="{FF2B5EF4-FFF2-40B4-BE49-F238E27FC236}">
                <a16:creationId xmlns:a16="http://schemas.microsoft.com/office/drawing/2014/main" id="{85A4445D-2433-4374-ABB2-968FFF9AA59D}"/>
              </a:ext>
            </a:extLst>
          </p:cNvPr>
          <p:cNvGraphicFramePr>
            <a:graphicFrameLocks noGrp="1"/>
          </p:cNvGraphicFramePr>
          <p:nvPr>
            <p:ph idx="1"/>
            <p:extLst>
              <p:ext uri="{D42A27DB-BD31-4B8C-83A1-F6EECF244321}">
                <p14:modId xmlns:p14="http://schemas.microsoft.com/office/powerpoint/2010/main" val="2036244385"/>
              </p:ext>
            </p:extLst>
          </p:nvPr>
        </p:nvGraphicFramePr>
        <p:xfrm>
          <a:off x="914400" y="2047165"/>
          <a:ext cx="10358651" cy="40670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92607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899C0EB-BCAB-4DF8-BF81-7C92F447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E11D74-0DA4-45A8-969E-6009799F4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A70377-15EE-479F-B2E6-B37FA2CBE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2"/>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438C6D-C2A8-184B-B80E-BE978388394A}"/>
              </a:ext>
            </a:extLst>
          </p:cNvPr>
          <p:cNvSpPr>
            <a:spLocks noGrp="1"/>
          </p:cNvSpPr>
          <p:nvPr>
            <p:ph type="title"/>
          </p:nvPr>
        </p:nvSpPr>
        <p:spPr>
          <a:xfrm>
            <a:off x="1295402" y="982132"/>
            <a:ext cx="9601196" cy="1303867"/>
          </a:xfrm>
        </p:spPr>
        <p:txBody>
          <a:bodyPr>
            <a:normAutofit/>
          </a:bodyPr>
          <a:lstStyle/>
          <a:p>
            <a:pPr>
              <a:lnSpc>
                <a:spcPct val="90000"/>
              </a:lnSpc>
            </a:pPr>
            <a:r>
              <a:rPr lang="en-US" sz="4100" b="1" cap="all" dirty="0">
                <a:solidFill>
                  <a:schemeClr val="bg1"/>
                </a:solidFill>
              </a:rPr>
              <a:t>CRITICAL VIOLATION</a:t>
            </a:r>
            <a:br>
              <a:rPr lang="en-US" sz="4100" cap="all" dirty="0">
                <a:solidFill>
                  <a:schemeClr val="bg1"/>
                </a:solidFill>
              </a:rPr>
            </a:br>
            <a:endParaRPr lang="en-US" sz="4100" dirty="0">
              <a:solidFill>
                <a:schemeClr val="bg1"/>
              </a:solidFill>
            </a:endParaRPr>
          </a:p>
        </p:txBody>
      </p:sp>
      <p:cxnSp>
        <p:nvCxnSpPr>
          <p:cNvPr id="25" name="Straight Connector 24">
            <a:extLst>
              <a:ext uri="{FF2B5EF4-FFF2-40B4-BE49-F238E27FC236}">
                <a16:creationId xmlns:a16="http://schemas.microsoft.com/office/drawing/2014/main" id="{DB809577-21E8-4D1D-B691-F31559E4F7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D3C6BCB0-8911-2D46-BE86-35553A6045BD}"/>
              </a:ext>
            </a:extLst>
          </p:cNvPr>
          <p:cNvSpPr>
            <a:spLocks noGrp="1"/>
          </p:cNvSpPr>
          <p:nvPr>
            <p:ph idx="1"/>
          </p:nvPr>
        </p:nvSpPr>
        <p:spPr>
          <a:xfrm>
            <a:off x="1295401" y="2556932"/>
            <a:ext cx="9601196" cy="3318936"/>
          </a:xfrm>
        </p:spPr>
        <p:txBody>
          <a:bodyPr>
            <a:normAutofit fontScale="92500" lnSpcReduction="10000"/>
          </a:bodyPr>
          <a:lstStyle/>
          <a:p>
            <a:pPr marL="0" indent="0">
              <a:buNone/>
            </a:pPr>
            <a:r>
              <a:rPr lang="en-US" b="1" dirty="0">
                <a:solidFill>
                  <a:schemeClr val="bg1"/>
                </a:solidFill>
              </a:rPr>
              <a:t>Food Temperatures</a:t>
            </a:r>
            <a:endParaRPr lang="en-US" dirty="0">
              <a:solidFill>
                <a:schemeClr val="bg1"/>
              </a:solidFill>
            </a:endParaRPr>
          </a:p>
          <a:p>
            <a:pPr lvl="1"/>
            <a:r>
              <a:rPr lang="en-US" sz="2400" b="1" dirty="0">
                <a:solidFill>
                  <a:schemeClr val="bg1"/>
                </a:solidFill>
              </a:rPr>
              <a:t>Improper Cooking is a 10 or 28 point violation only. 10 points if they find it; 28 if it is not Corrected During the Inspection</a:t>
            </a:r>
          </a:p>
          <a:p>
            <a:pPr lvl="1"/>
            <a:r>
              <a:rPr lang="en-US" sz="2400" b="1" dirty="0">
                <a:solidFill>
                  <a:schemeClr val="bg1"/>
                </a:solidFill>
              </a:rPr>
              <a:t>Improper Hot Holding 5-8 points based on the number of foods in violation</a:t>
            </a:r>
          </a:p>
          <a:p>
            <a:pPr lvl="1"/>
            <a:r>
              <a:rPr lang="en-US" sz="2400" b="1" dirty="0">
                <a:solidFill>
                  <a:schemeClr val="bg1"/>
                </a:solidFill>
              </a:rPr>
              <a:t>Cold holding above 41°F for most foods includes garlic in oil, or above 38°F for ROP foods and smoked fish</a:t>
            </a:r>
          </a:p>
          <a:p>
            <a:pPr lvl="1"/>
            <a:r>
              <a:rPr lang="en-US" sz="2400" b="1" dirty="0">
                <a:solidFill>
                  <a:schemeClr val="bg1"/>
                </a:solidFill>
              </a:rPr>
              <a:t>Foods prepared from ambient ingredients below 41°F in 4 hours or less</a:t>
            </a:r>
          </a:p>
          <a:p>
            <a:endParaRPr lang="en-US" dirty="0">
              <a:solidFill>
                <a:schemeClr val="bg1"/>
              </a:solidFill>
            </a:endParaRPr>
          </a:p>
        </p:txBody>
      </p:sp>
    </p:spTree>
    <p:extLst>
      <p:ext uri="{BB962C8B-B14F-4D97-AF65-F5344CB8AC3E}">
        <p14:creationId xmlns:p14="http://schemas.microsoft.com/office/powerpoint/2010/main" val="4030482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9" name="Picture 28">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2" name="Picture 31">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E8138ACD-C09C-724A-8ECA-81E74D44D5D2}"/>
              </a:ext>
            </a:extLst>
          </p:cNvPr>
          <p:cNvSpPr>
            <a:spLocks noGrp="1"/>
          </p:cNvSpPr>
          <p:nvPr>
            <p:ph type="title"/>
          </p:nvPr>
        </p:nvSpPr>
        <p:spPr>
          <a:xfrm>
            <a:off x="1295402" y="982132"/>
            <a:ext cx="9601196" cy="1303867"/>
          </a:xfrm>
        </p:spPr>
        <p:txBody>
          <a:bodyPr>
            <a:normAutofit/>
          </a:bodyPr>
          <a:lstStyle/>
          <a:p>
            <a:r>
              <a:rPr lang="en-US" dirty="0">
                <a:solidFill>
                  <a:srgbClr val="262626"/>
                </a:solidFill>
              </a:rPr>
              <a:t>Critical violation</a:t>
            </a:r>
          </a:p>
        </p:txBody>
      </p:sp>
      <p:graphicFrame>
        <p:nvGraphicFramePr>
          <p:cNvPr id="5" name="Content Placeholder 2">
            <a:extLst>
              <a:ext uri="{FF2B5EF4-FFF2-40B4-BE49-F238E27FC236}">
                <a16:creationId xmlns:a16="http://schemas.microsoft.com/office/drawing/2014/main" id="{58573D0E-B3F4-440A-A9C6-40998DEA5311}"/>
              </a:ext>
            </a:extLst>
          </p:cNvPr>
          <p:cNvGraphicFramePr>
            <a:graphicFrameLocks noGrp="1"/>
          </p:cNvGraphicFramePr>
          <p:nvPr>
            <p:ph idx="1"/>
            <p:extLst>
              <p:ext uri="{D42A27DB-BD31-4B8C-83A1-F6EECF244321}">
                <p14:modId xmlns:p14="http://schemas.microsoft.com/office/powerpoint/2010/main" val="2283649686"/>
              </p:ext>
            </p:extLst>
          </p:nvPr>
        </p:nvGraphicFramePr>
        <p:xfrm>
          <a:off x="1295401" y="2286000"/>
          <a:ext cx="10116184" cy="3962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6849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43" name="Rectangle 36">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1FB14-7D7F-6744-B56E-F723A514514F}"/>
              </a:ext>
            </a:extLst>
          </p:cNvPr>
          <p:cNvSpPr>
            <a:spLocks noGrp="1"/>
          </p:cNvSpPr>
          <p:nvPr>
            <p:ph type="title"/>
          </p:nvPr>
        </p:nvSpPr>
        <p:spPr>
          <a:xfrm>
            <a:off x="1295402" y="4876337"/>
            <a:ext cx="9601196" cy="1263775"/>
          </a:xfrm>
        </p:spPr>
        <p:txBody>
          <a:bodyPr>
            <a:normAutofit/>
          </a:bodyPr>
          <a:lstStyle/>
          <a:p>
            <a:r>
              <a:rPr lang="en-US">
                <a:solidFill>
                  <a:schemeClr val="bg1"/>
                </a:solidFill>
              </a:rPr>
              <a:t>Critical violations </a:t>
            </a:r>
          </a:p>
        </p:txBody>
      </p:sp>
      <p:sp>
        <p:nvSpPr>
          <p:cNvPr id="39" name="Rectangle 38">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EEF97F81-995D-4BFA-B16D-70C12FCE9240}"/>
              </a:ext>
            </a:extLst>
          </p:cNvPr>
          <p:cNvGraphicFramePr>
            <a:graphicFrameLocks noGrp="1"/>
          </p:cNvGraphicFramePr>
          <p:nvPr>
            <p:ph idx="1"/>
            <p:extLst>
              <p:ext uri="{D42A27DB-BD31-4B8C-83A1-F6EECF244321}">
                <p14:modId xmlns:p14="http://schemas.microsoft.com/office/powerpoint/2010/main" val="133663969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3774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E66D3F-14EA-4BCD-819B-EEF581746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49D3EDE-CC3B-4573-A04B-26F32F1B2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700D0D4B-CC81-434D-B595-71AA691923B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B8047919-8C66-4EF3-9979-FB7112EB6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00195C4-7BCF-469C-A003-AC2F0D2F910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CEE82425-33CD-4CF1-9623-91BECE687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6564091-DBCF-D340-AC37-E6519302DA82}"/>
              </a:ext>
            </a:extLst>
          </p:cNvPr>
          <p:cNvSpPr>
            <a:spLocks noGrp="1"/>
          </p:cNvSpPr>
          <p:nvPr>
            <p:ph type="title"/>
          </p:nvPr>
        </p:nvSpPr>
        <p:spPr>
          <a:xfrm>
            <a:off x="6094412" y="982132"/>
            <a:ext cx="4802185" cy="1303867"/>
          </a:xfrm>
        </p:spPr>
        <p:txBody>
          <a:bodyPr>
            <a:normAutofit/>
          </a:bodyPr>
          <a:lstStyle/>
          <a:p>
            <a:pPr>
              <a:lnSpc>
                <a:spcPct val="90000"/>
              </a:lnSpc>
            </a:pPr>
            <a:r>
              <a:rPr lang="en-US" sz="3400" b="1" dirty="0">
                <a:solidFill>
                  <a:srgbClr val="0070C0"/>
                </a:solidFill>
              </a:rPr>
              <a:t>Violation points, Grades and Regulations</a:t>
            </a:r>
          </a:p>
        </p:txBody>
      </p:sp>
      <p:sp>
        <p:nvSpPr>
          <p:cNvPr id="17" name="Rectangle 16">
            <a:extLst>
              <a:ext uri="{FF2B5EF4-FFF2-40B4-BE49-F238E27FC236}">
                <a16:creationId xmlns:a16="http://schemas.microsoft.com/office/drawing/2014/main" id="{DD5289D1-D3B7-4C53-823E-280A79C02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E70136-6FC1-8B45-A48D-4A8152F03666}"/>
              </a:ext>
            </a:extLst>
          </p:cNvPr>
          <p:cNvPicPr>
            <a:picLocks noChangeAspect="1"/>
          </p:cNvPicPr>
          <p:nvPr/>
        </p:nvPicPr>
        <p:blipFill rotWithShape="1">
          <a:blip r:embed="rId5"/>
          <a:srcRect t="4217" r="1" b="13669"/>
          <a:stretch/>
        </p:blipFill>
        <p:spPr>
          <a:xfrm>
            <a:off x="1498067" y="1410208"/>
            <a:ext cx="3706033" cy="3858780"/>
          </a:xfrm>
          <a:prstGeom prst="rect">
            <a:avLst/>
          </a:prstGeom>
        </p:spPr>
      </p:pic>
      <p:cxnSp>
        <p:nvCxnSpPr>
          <p:cNvPr id="19" name="Straight Connector 18">
            <a:extLst>
              <a:ext uri="{FF2B5EF4-FFF2-40B4-BE49-F238E27FC236}">
                <a16:creationId xmlns:a16="http://schemas.microsoft.com/office/drawing/2014/main" id="{A456CE10-0EE3-4503-ACF3-1D53A6FDBB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B3AABDB6-9A07-EB44-8938-726590273934}"/>
              </a:ext>
            </a:extLst>
          </p:cNvPr>
          <p:cNvSpPr>
            <a:spLocks noGrp="1"/>
          </p:cNvSpPr>
          <p:nvPr>
            <p:ph idx="1"/>
          </p:nvPr>
        </p:nvSpPr>
        <p:spPr>
          <a:xfrm>
            <a:off x="6094412" y="2556932"/>
            <a:ext cx="4802184" cy="3318936"/>
          </a:xfrm>
        </p:spPr>
        <p:txBody>
          <a:bodyPr>
            <a:normAutofit/>
          </a:bodyPr>
          <a:lstStyle/>
          <a:p>
            <a:pPr marL="0" indent="0">
              <a:buNone/>
            </a:pPr>
            <a:r>
              <a:rPr lang="en-US" b="1" dirty="0">
                <a:solidFill>
                  <a:srgbClr val="262626"/>
                </a:solidFill>
              </a:rPr>
              <a:t>               0-13 Points = "</a:t>
            </a:r>
            <a:r>
              <a:rPr lang="en-US" b="1" dirty="0">
                <a:solidFill>
                  <a:srgbClr val="0070C0"/>
                </a:solidFill>
              </a:rPr>
              <a:t>A</a:t>
            </a:r>
            <a:r>
              <a:rPr lang="en-US" b="1" dirty="0">
                <a:solidFill>
                  <a:srgbClr val="262626"/>
                </a:solidFill>
              </a:rPr>
              <a:t>"</a:t>
            </a:r>
          </a:p>
          <a:p>
            <a:pPr marL="0" indent="0">
              <a:buNone/>
            </a:pPr>
            <a:r>
              <a:rPr lang="en-US" dirty="0">
                <a:solidFill>
                  <a:srgbClr val="262626"/>
                </a:solidFill>
              </a:rPr>
              <a:t>               </a:t>
            </a:r>
            <a:r>
              <a:rPr lang="en-US" b="1" dirty="0">
                <a:solidFill>
                  <a:srgbClr val="262626"/>
                </a:solidFill>
              </a:rPr>
              <a:t>14-27 Points </a:t>
            </a:r>
            <a:r>
              <a:rPr lang="en-US" dirty="0">
                <a:solidFill>
                  <a:srgbClr val="262626"/>
                </a:solidFill>
              </a:rPr>
              <a:t>= "</a:t>
            </a:r>
            <a:r>
              <a:rPr lang="en-US" b="1" dirty="0">
                <a:solidFill>
                  <a:srgbClr val="00B050"/>
                </a:solidFill>
              </a:rPr>
              <a:t>B</a:t>
            </a:r>
            <a:r>
              <a:rPr lang="en-US" dirty="0">
                <a:solidFill>
                  <a:srgbClr val="262626"/>
                </a:solidFill>
              </a:rPr>
              <a:t>"</a:t>
            </a:r>
          </a:p>
          <a:p>
            <a:pPr marL="0" indent="0">
              <a:buNone/>
            </a:pPr>
            <a:r>
              <a:rPr lang="en-US" b="1" dirty="0">
                <a:solidFill>
                  <a:srgbClr val="262626"/>
                </a:solidFill>
              </a:rPr>
              <a:t>               28+ Points </a:t>
            </a:r>
            <a:r>
              <a:rPr lang="en-US" dirty="0">
                <a:solidFill>
                  <a:srgbClr val="262626"/>
                </a:solidFill>
              </a:rPr>
              <a:t>= "</a:t>
            </a:r>
            <a:r>
              <a:rPr lang="en-US" b="1" dirty="0">
                <a:solidFill>
                  <a:srgbClr val="FF0000"/>
                </a:solidFill>
              </a:rPr>
              <a:t>C</a:t>
            </a:r>
            <a:r>
              <a:rPr lang="en-US" dirty="0">
                <a:solidFill>
                  <a:srgbClr val="262626"/>
                </a:solidFill>
              </a:rPr>
              <a:t>"</a:t>
            </a:r>
          </a:p>
          <a:p>
            <a:pPr marL="0" indent="0">
              <a:buNone/>
            </a:pPr>
            <a:r>
              <a:rPr lang="en-US" b="1" dirty="0">
                <a:solidFill>
                  <a:srgbClr val="262626"/>
                </a:solidFill>
              </a:rPr>
              <a:t>               3 inspections of 28+</a:t>
            </a:r>
          </a:p>
          <a:p>
            <a:pPr marL="0" indent="0">
              <a:buNone/>
            </a:pPr>
            <a:r>
              <a:rPr lang="en-US" b="1" dirty="0">
                <a:solidFill>
                  <a:srgbClr val="262626"/>
                </a:solidFill>
              </a:rPr>
              <a:t>               </a:t>
            </a:r>
            <a:r>
              <a:rPr lang="en-US" b="1" dirty="0">
                <a:solidFill>
                  <a:srgbClr val="FF0000"/>
                </a:solidFill>
              </a:rPr>
              <a:t>= closing of facilities</a:t>
            </a:r>
            <a:endParaRPr lang="en-US" dirty="0">
              <a:solidFill>
                <a:srgbClr val="FF0000"/>
              </a:solidFill>
            </a:endParaRPr>
          </a:p>
        </p:txBody>
      </p:sp>
    </p:spTree>
    <p:extLst>
      <p:ext uri="{BB962C8B-B14F-4D97-AF65-F5344CB8AC3E}">
        <p14:creationId xmlns:p14="http://schemas.microsoft.com/office/powerpoint/2010/main" val="3267180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EEF69A6-3443-481F-9636-8056FD3C0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57CE7-B058-554D-B7CD-3BA034D65194}"/>
              </a:ext>
            </a:extLst>
          </p:cNvPr>
          <p:cNvSpPr>
            <a:spLocks noGrp="1"/>
          </p:cNvSpPr>
          <p:nvPr>
            <p:ph type="title"/>
          </p:nvPr>
        </p:nvSpPr>
        <p:spPr>
          <a:xfrm>
            <a:off x="1295402" y="4876337"/>
            <a:ext cx="9601196" cy="1263775"/>
          </a:xfrm>
        </p:spPr>
        <p:txBody>
          <a:bodyPr>
            <a:normAutofit/>
          </a:bodyPr>
          <a:lstStyle/>
          <a:p>
            <a:r>
              <a:rPr lang="en-US" b="1" dirty="0">
                <a:solidFill>
                  <a:schemeClr val="bg1"/>
                </a:solidFill>
              </a:rPr>
              <a:t>The methodology part 1</a:t>
            </a:r>
          </a:p>
        </p:txBody>
      </p:sp>
      <p:sp>
        <p:nvSpPr>
          <p:cNvPr id="80" name="Rectangle 79">
            <a:extLst>
              <a:ext uri="{FF2B5EF4-FFF2-40B4-BE49-F238E27FC236}">
                <a16:creationId xmlns:a16="http://schemas.microsoft.com/office/drawing/2014/main" id="{62DA9DDA-6708-4E6F-8A09-90C6007D4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9"/>
            <a:ext cx="11218182" cy="4075912"/>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1E9E42D4-A338-40E9-8211-9443164F3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977" y="659525"/>
            <a:ext cx="10890504" cy="374904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aphicFrame>
        <p:nvGraphicFramePr>
          <p:cNvPr id="28" name="Content Placeholder 2">
            <a:extLst>
              <a:ext uri="{FF2B5EF4-FFF2-40B4-BE49-F238E27FC236}">
                <a16:creationId xmlns:a16="http://schemas.microsoft.com/office/drawing/2014/main" id="{09A6BBD5-A437-4C57-B48B-EC5BE544F9D5}"/>
              </a:ext>
            </a:extLst>
          </p:cNvPr>
          <p:cNvGraphicFramePr>
            <a:graphicFrameLocks noGrp="1"/>
          </p:cNvGraphicFramePr>
          <p:nvPr>
            <p:ph idx="1"/>
            <p:extLst>
              <p:ext uri="{D42A27DB-BD31-4B8C-83A1-F6EECF244321}">
                <p14:modId xmlns:p14="http://schemas.microsoft.com/office/powerpoint/2010/main" val="3481191279"/>
              </p:ext>
            </p:extLst>
          </p:nvPr>
        </p:nvGraphicFramePr>
        <p:xfrm>
          <a:off x="1129605" y="1139556"/>
          <a:ext cx="9945145" cy="278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7635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4" name="Picture 63">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5" name="Rectangle 64">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7" name="Picture 66">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6959588-7379-E64B-8111-26C1517BE69B}"/>
              </a:ext>
            </a:extLst>
          </p:cNvPr>
          <p:cNvSpPr>
            <a:spLocks noGrp="1"/>
          </p:cNvSpPr>
          <p:nvPr>
            <p:ph type="title"/>
          </p:nvPr>
        </p:nvSpPr>
        <p:spPr>
          <a:xfrm>
            <a:off x="1295402" y="982132"/>
            <a:ext cx="9601196" cy="1303867"/>
          </a:xfrm>
        </p:spPr>
        <p:txBody>
          <a:bodyPr>
            <a:normAutofit/>
          </a:bodyPr>
          <a:lstStyle/>
          <a:p>
            <a:r>
              <a:rPr lang="en-US" b="1">
                <a:solidFill>
                  <a:srgbClr val="262626"/>
                </a:solidFill>
              </a:rPr>
              <a:t>Methodology part 2</a:t>
            </a:r>
          </a:p>
        </p:txBody>
      </p:sp>
      <p:graphicFrame>
        <p:nvGraphicFramePr>
          <p:cNvPr id="5" name="Content Placeholder 2">
            <a:extLst>
              <a:ext uri="{FF2B5EF4-FFF2-40B4-BE49-F238E27FC236}">
                <a16:creationId xmlns:a16="http://schemas.microsoft.com/office/drawing/2014/main" id="{61319124-17E7-497D-A5B7-CBDD64FD6003}"/>
              </a:ext>
            </a:extLst>
          </p:cNvPr>
          <p:cNvGraphicFramePr>
            <a:graphicFrameLocks noGrp="1"/>
          </p:cNvGraphicFramePr>
          <p:nvPr>
            <p:ph idx="1"/>
            <p:extLst>
              <p:ext uri="{D42A27DB-BD31-4B8C-83A1-F6EECF244321}">
                <p14:modId xmlns:p14="http://schemas.microsoft.com/office/powerpoint/2010/main" val="2255182734"/>
              </p:ext>
            </p:extLst>
          </p:nvPr>
        </p:nvGraphicFramePr>
        <p:xfrm>
          <a:off x="1295401" y="2110154"/>
          <a:ext cx="9601197" cy="39248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6378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6E06-A629-5C4F-838E-C99F9A967E88}"/>
              </a:ext>
            </a:extLst>
          </p:cNvPr>
          <p:cNvSpPr>
            <a:spLocks noGrp="1"/>
          </p:cNvSpPr>
          <p:nvPr>
            <p:ph type="title"/>
          </p:nvPr>
        </p:nvSpPr>
        <p:spPr>
          <a:xfrm>
            <a:off x="1295402" y="982132"/>
            <a:ext cx="9601196" cy="1303867"/>
          </a:xfrm>
        </p:spPr>
        <p:txBody>
          <a:bodyPr>
            <a:normAutofit/>
          </a:bodyPr>
          <a:lstStyle/>
          <a:p>
            <a:r>
              <a:rPr lang="en-US" b="1" dirty="0">
                <a:solidFill>
                  <a:srgbClr val="262626"/>
                </a:solidFill>
              </a:rPr>
              <a:t>Methodology part 3</a:t>
            </a:r>
          </a:p>
        </p:txBody>
      </p:sp>
      <p:graphicFrame>
        <p:nvGraphicFramePr>
          <p:cNvPr id="7" name="Content Placeholder 2">
            <a:extLst>
              <a:ext uri="{FF2B5EF4-FFF2-40B4-BE49-F238E27FC236}">
                <a16:creationId xmlns:a16="http://schemas.microsoft.com/office/drawing/2014/main" id="{F032217F-561C-4C3F-81E4-8DD364D5C8A3}"/>
              </a:ext>
            </a:extLst>
          </p:cNvPr>
          <p:cNvGraphicFramePr>
            <a:graphicFrameLocks noGrp="1"/>
          </p:cNvGraphicFramePr>
          <p:nvPr>
            <p:ph idx="1"/>
            <p:extLst>
              <p:ext uri="{D42A27DB-BD31-4B8C-83A1-F6EECF244321}">
                <p14:modId xmlns:p14="http://schemas.microsoft.com/office/powerpoint/2010/main" val="471085908"/>
              </p:ext>
            </p:extLst>
          </p:nvPr>
        </p:nvGraphicFramePr>
        <p:xfrm>
          <a:off x="1050878" y="2470245"/>
          <a:ext cx="10153934" cy="3507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5874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88000"/>
                <a:lumMod val="98000"/>
              </a:schemeClr>
            </a:gs>
          </a:gsLst>
          <a:lin ang="540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025670FA-84E9-4D3D-BFE1-5DD6C1EED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857804E-7000-4D6F-BCB9-EB292DC3D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B615E3-6869-4FBE-9989-6D9A8FB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bg1"/>
            </a:solidFill>
            <a:miter lim="800000"/>
          </a:ln>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FE14D3C4-C240-43BC-99C8-DB470FE46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3" name="Rounded Rectangle 17">
              <a:extLst>
                <a:ext uri="{FF2B5EF4-FFF2-40B4-BE49-F238E27FC236}">
                  <a16:creationId xmlns:a16="http://schemas.microsoft.com/office/drawing/2014/main" id="{798C04BF-875F-4229-959B-395CE72D1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7C53CB1-46D3-40C9-A194-A5D98949B55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942CD0D8-87A8-430D-8763-99EC0256E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7ED77AF-7AD7-43AD-92CF-8FE44EE560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F23DCB59-3DD8-A949-A187-17175C4EF99C}"/>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lang="en-US" sz="5400" b="1">
                <a:solidFill>
                  <a:schemeClr val="bg1"/>
                </a:solidFill>
              </a:rPr>
              <a:t>END</a:t>
            </a:r>
          </a:p>
        </p:txBody>
      </p:sp>
      <p:sp>
        <p:nvSpPr>
          <p:cNvPr id="3" name="Content Placeholder 2">
            <a:extLst>
              <a:ext uri="{FF2B5EF4-FFF2-40B4-BE49-F238E27FC236}">
                <a16:creationId xmlns:a16="http://schemas.microsoft.com/office/drawing/2014/main" id="{797D8F94-AD83-1D4B-8BFD-224A6B75ECD7}"/>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2800" b="1" dirty="0">
                <a:solidFill>
                  <a:schemeClr val="bg1"/>
                </a:solidFill>
              </a:rPr>
              <a:t>THANK YOU</a:t>
            </a:r>
          </a:p>
        </p:txBody>
      </p:sp>
      <p:cxnSp>
        <p:nvCxnSpPr>
          <p:cNvPr id="28" name="Straight Connector 27">
            <a:extLst>
              <a:ext uri="{FF2B5EF4-FFF2-40B4-BE49-F238E27FC236}">
                <a16:creationId xmlns:a16="http://schemas.microsoft.com/office/drawing/2014/main" id="{30FF33BF-06A3-4D84-B5A1-313891C86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09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A9CF-B9EC-B249-A65A-F8A63F7978D3}"/>
              </a:ext>
            </a:extLst>
          </p:cNvPr>
          <p:cNvSpPr>
            <a:spLocks noGrp="1"/>
          </p:cNvSpPr>
          <p:nvPr>
            <p:ph type="title"/>
          </p:nvPr>
        </p:nvSpPr>
        <p:spPr>
          <a:xfrm>
            <a:off x="1295402" y="982132"/>
            <a:ext cx="9601196" cy="1303867"/>
          </a:xfrm>
        </p:spPr>
        <p:txBody>
          <a:bodyPr>
            <a:normAutofit/>
          </a:bodyPr>
          <a:lstStyle/>
          <a:p>
            <a:r>
              <a:rPr lang="en-US" b="1" dirty="0">
                <a:solidFill>
                  <a:srgbClr val="0070C0"/>
                </a:solidFill>
              </a:rPr>
              <a:t>The Data</a:t>
            </a:r>
          </a:p>
        </p:txBody>
      </p:sp>
      <p:sp>
        <p:nvSpPr>
          <p:cNvPr id="3" name="Content Placeholder 2">
            <a:extLst>
              <a:ext uri="{FF2B5EF4-FFF2-40B4-BE49-F238E27FC236}">
                <a16:creationId xmlns:a16="http://schemas.microsoft.com/office/drawing/2014/main" id="{D28B18B2-8B02-284D-8CFF-42FDA8F11DF3}"/>
              </a:ext>
            </a:extLst>
          </p:cNvPr>
          <p:cNvSpPr>
            <a:spLocks noGrp="1"/>
          </p:cNvSpPr>
          <p:nvPr>
            <p:ph idx="1"/>
          </p:nvPr>
        </p:nvSpPr>
        <p:spPr>
          <a:xfrm>
            <a:off x="1295402" y="2556932"/>
            <a:ext cx="6256866" cy="3318936"/>
          </a:xfrm>
        </p:spPr>
        <p:txBody>
          <a:bodyPr>
            <a:normAutofit/>
          </a:bodyPr>
          <a:lstStyle/>
          <a:p>
            <a:pPr marL="0" indent="0">
              <a:buNone/>
            </a:pPr>
            <a:endParaRPr lang="en-US" dirty="0">
              <a:solidFill>
                <a:srgbClr val="262626"/>
              </a:solidFill>
            </a:endParaRPr>
          </a:p>
          <a:p>
            <a:pPr marL="0" indent="0">
              <a:buNone/>
            </a:pPr>
            <a:r>
              <a:rPr lang="en-US" dirty="0">
                <a:solidFill>
                  <a:srgbClr val="262626"/>
                </a:solidFill>
              </a:rPr>
              <a:t> </a:t>
            </a:r>
            <a:r>
              <a:rPr lang="en-US" sz="2800" b="1" dirty="0">
                <a:solidFill>
                  <a:srgbClr val="262626"/>
                </a:solidFill>
              </a:rPr>
              <a:t>Inspection results from 2010 to 2019</a:t>
            </a:r>
          </a:p>
          <a:p>
            <a:pPr marL="0" indent="0">
              <a:buNone/>
            </a:pPr>
            <a:r>
              <a:rPr lang="en-US" dirty="0">
                <a:solidFill>
                  <a:srgbClr val="262626"/>
                </a:solidFill>
              </a:rPr>
              <a:t>        From  NYC Open Data</a:t>
            </a:r>
          </a:p>
          <a:p>
            <a:pPr marL="0" indent="0">
              <a:buNone/>
            </a:pPr>
            <a:r>
              <a:rPr lang="en-US" b="1" dirty="0">
                <a:solidFill>
                  <a:srgbClr val="262626"/>
                </a:solidFill>
              </a:rPr>
              <a:t>         </a:t>
            </a:r>
            <a:r>
              <a:rPr lang="en-US" sz="3200" b="1" dirty="0">
                <a:solidFill>
                  <a:srgbClr val="00B0F0"/>
                </a:solidFill>
              </a:rPr>
              <a:t>385K Rows, 18 Columns</a:t>
            </a:r>
          </a:p>
        </p:txBody>
      </p:sp>
      <p:pic>
        <p:nvPicPr>
          <p:cNvPr id="4" name="Picture 3">
            <a:extLst>
              <a:ext uri="{FF2B5EF4-FFF2-40B4-BE49-F238E27FC236}">
                <a16:creationId xmlns:a16="http://schemas.microsoft.com/office/drawing/2014/main" id="{9A80240F-7B9E-8840-8534-29D838F6C03D}"/>
              </a:ext>
            </a:extLst>
          </p:cNvPr>
          <p:cNvPicPr>
            <a:picLocks noChangeAspect="1"/>
          </p:cNvPicPr>
          <p:nvPr/>
        </p:nvPicPr>
        <p:blipFill>
          <a:blip r:embed="rId3"/>
          <a:stretch>
            <a:fillRect/>
          </a:stretch>
        </p:blipFill>
        <p:spPr>
          <a:xfrm>
            <a:off x="8085026" y="3606952"/>
            <a:ext cx="2739728" cy="1041096"/>
          </a:xfrm>
          <a:prstGeom prst="rect">
            <a:avLst/>
          </a:prstGeom>
          <a:ln w="57150" cmpd="thickThin">
            <a:solidFill>
              <a:srgbClr val="7F7F7F"/>
            </a:solidFill>
            <a:miter lim="800000"/>
          </a:ln>
        </p:spPr>
      </p:pic>
    </p:spTree>
    <p:extLst>
      <p:ext uri="{BB962C8B-B14F-4D97-AF65-F5344CB8AC3E}">
        <p14:creationId xmlns:p14="http://schemas.microsoft.com/office/powerpoint/2010/main" val="72701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7" name="Rectangle 12">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14">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 name="Picture 15">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6">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 name="Picture 18">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662A572-C973-0E40-BE82-859265B0FD8A}"/>
              </a:ext>
            </a:extLst>
          </p:cNvPr>
          <p:cNvSpPr>
            <a:spLocks noGrp="1"/>
          </p:cNvSpPr>
          <p:nvPr>
            <p:ph type="title"/>
          </p:nvPr>
        </p:nvSpPr>
        <p:spPr>
          <a:xfrm>
            <a:off x="7535825" y="982132"/>
            <a:ext cx="3360772" cy="1303867"/>
          </a:xfrm>
        </p:spPr>
        <p:txBody>
          <a:bodyPr>
            <a:normAutofit/>
          </a:bodyPr>
          <a:lstStyle/>
          <a:p>
            <a:pPr>
              <a:lnSpc>
                <a:spcPct val="90000"/>
              </a:lnSpc>
            </a:pPr>
            <a:r>
              <a:rPr lang="en-US" sz="4100" b="1" dirty="0">
                <a:solidFill>
                  <a:srgbClr val="262626"/>
                </a:solidFill>
              </a:rPr>
              <a:t>Distribution of Scores</a:t>
            </a:r>
          </a:p>
        </p:txBody>
      </p:sp>
      <p:sp>
        <p:nvSpPr>
          <p:cNvPr id="12" name="Rectangle 20">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a:extLst>
              <a:ext uri="{FF2B5EF4-FFF2-40B4-BE49-F238E27FC236}">
                <a16:creationId xmlns:a16="http://schemas.microsoft.com/office/drawing/2014/main" id="{9903CA49-F016-8747-958A-5E8A360111CD}"/>
              </a:ext>
            </a:extLst>
          </p:cNvPr>
          <p:cNvPicPr>
            <a:picLocks noChangeAspect="1"/>
          </p:cNvPicPr>
          <p:nvPr/>
        </p:nvPicPr>
        <p:blipFill>
          <a:blip r:embed="rId5"/>
          <a:stretch>
            <a:fillRect/>
          </a:stretch>
        </p:blipFill>
        <p:spPr>
          <a:xfrm>
            <a:off x="1412683" y="1736170"/>
            <a:ext cx="5278777" cy="3206855"/>
          </a:xfrm>
          <a:prstGeom prst="rect">
            <a:avLst/>
          </a:prstGeom>
        </p:spPr>
      </p:pic>
      <p:cxnSp>
        <p:nvCxnSpPr>
          <p:cNvPr id="20" name="Straight Connector 22">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Content Placeholder 4">
            <a:extLst>
              <a:ext uri="{FF2B5EF4-FFF2-40B4-BE49-F238E27FC236}">
                <a16:creationId xmlns:a16="http://schemas.microsoft.com/office/drawing/2014/main" id="{99EA5144-30A4-344B-90C6-51FE5378DD43}"/>
              </a:ext>
            </a:extLst>
          </p:cNvPr>
          <p:cNvPicPr>
            <a:picLocks noGrp="1" noChangeAspect="1"/>
          </p:cNvPicPr>
          <p:nvPr>
            <p:ph idx="1"/>
          </p:nvPr>
        </p:nvPicPr>
        <p:blipFill>
          <a:blip r:embed="rId6"/>
          <a:stretch>
            <a:fillRect/>
          </a:stretch>
        </p:blipFill>
        <p:spPr>
          <a:xfrm>
            <a:off x="7299473" y="2658530"/>
            <a:ext cx="3597128" cy="2827869"/>
          </a:xfrm>
          <a:prstGeom prst="rect">
            <a:avLst/>
          </a:prstGeom>
        </p:spPr>
      </p:pic>
    </p:spTree>
    <p:extLst>
      <p:ext uri="{BB962C8B-B14F-4D97-AF65-F5344CB8AC3E}">
        <p14:creationId xmlns:p14="http://schemas.microsoft.com/office/powerpoint/2010/main" val="91236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0070C0"/>
                </a:solidFill>
              </a:rPr>
              <a:t>The Math behind: Markov Chain</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sp>
        <p:nvSpPr>
          <p:cNvPr id="8" name="Circular Arrow 7">
            <a:extLst>
              <a:ext uri="{FF2B5EF4-FFF2-40B4-BE49-F238E27FC236}">
                <a16:creationId xmlns:a16="http://schemas.microsoft.com/office/drawing/2014/main" id="{CBB80BB8-B330-444C-AC93-7C2D222DBEF1}"/>
              </a:ext>
            </a:extLst>
          </p:cNvPr>
          <p:cNvSpPr/>
          <p:nvPr/>
        </p:nvSpPr>
        <p:spPr>
          <a:xfrm>
            <a:off x="5013434" y="2420007"/>
            <a:ext cx="788276" cy="1192924"/>
          </a:xfrm>
          <a:prstGeom prst="circular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a:extLst>
              <a:ext uri="{FF2B5EF4-FFF2-40B4-BE49-F238E27FC236}">
                <a16:creationId xmlns:a16="http://schemas.microsoft.com/office/drawing/2014/main" id="{6142C163-C5B9-C24F-A905-C99A975E6FCB}"/>
              </a:ext>
            </a:extLst>
          </p:cNvPr>
          <p:cNvSpPr/>
          <p:nvPr/>
        </p:nvSpPr>
        <p:spPr>
          <a:xfrm>
            <a:off x="2948150" y="5221124"/>
            <a:ext cx="840828" cy="415159"/>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a:extLst>
              <a:ext uri="{FF2B5EF4-FFF2-40B4-BE49-F238E27FC236}">
                <a16:creationId xmlns:a16="http://schemas.microsoft.com/office/drawing/2014/main" id="{92096F09-86DF-3848-B4A1-77D02E09783D}"/>
              </a:ext>
            </a:extLst>
          </p:cNvPr>
          <p:cNvSpPr/>
          <p:nvPr/>
        </p:nvSpPr>
        <p:spPr>
          <a:xfrm>
            <a:off x="7388771" y="5248766"/>
            <a:ext cx="840828" cy="415159"/>
          </a:xfrm>
          <a:prstGeom prst="curved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a:extLst>
              <a:ext uri="{FF2B5EF4-FFF2-40B4-BE49-F238E27FC236}">
                <a16:creationId xmlns:a16="http://schemas.microsoft.com/office/drawing/2014/main" id="{E1707947-710D-334C-A51E-A58E4928F7AA}"/>
              </a:ext>
            </a:extLst>
          </p:cNvPr>
          <p:cNvCxnSpPr>
            <a:cxnSpLocks/>
          </p:cNvCxnSpPr>
          <p:nvPr/>
        </p:nvCxnSpPr>
        <p:spPr>
          <a:xfrm flipH="1">
            <a:off x="3792020" y="3634441"/>
            <a:ext cx="820421" cy="6111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E5914-79D6-E942-ABB5-152400D1A1AA}"/>
              </a:ext>
            </a:extLst>
          </p:cNvPr>
          <p:cNvCxnSpPr>
            <a:cxnSpLocks/>
            <a:endCxn id="3" idx="3"/>
          </p:cNvCxnSpPr>
          <p:nvPr/>
        </p:nvCxnSpPr>
        <p:spPr>
          <a:xfrm flipV="1">
            <a:off x="4202230" y="3895641"/>
            <a:ext cx="696035" cy="5432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3E3733-AA43-AD4F-8298-E3F3E5EA6A91}"/>
              </a:ext>
            </a:extLst>
          </p:cNvPr>
          <p:cNvCxnSpPr>
            <a:cxnSpLocks/>
          </p:cNvCxnSpPr>
          <p:nvPr/>
        </p:nvCxnSpPr>
        <p:spPr>
          <a:xfrm flipH="1">
            <a:off x="4267199" y="4792715"/>
            <a:ext cx="2594801" cy="221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E35893-B9F8-6E4F-96B5-7F148C453110}"/>
              </a:ext>
            </a:extLst>
          </p:cNvPr>
          <p:cNvCxnSpPr>
            <a:cxnSpLocks/>
          </p:cNvCxnSpPr>
          <p:nvPr/>
        </p:nvCxnSpPr>
        <p:spPr>
          <a:xfrm flipH="1" flipV="1">
            <a:off x="5961791" y="4025646"/>
            <a:ext cx="900209" cy="5530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887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8017-2544-CB44-B8D5-76F64378AEEE}"/>
              </a:ext>
            </a:extLst>
          </p:cNvPr>
          <p:cNvSpPr>
            <a:spLocks noGrp="1"/>
          </p:cNvSpPr>
          <p:nvPr>
            <p:ph type="title"/>
          </p:nvPr>
        </p:nvSpPr>
        <p:spPr/>
        <p:txBody>
          <a:bodyPr/>
          <a:lstStyle/>
          <a:p>
            <a:r>
              <a:rPr lang="en-US" b="1" dirty="0">
                <a:solidFill>
                  <a:srgbClr val="7030A0"/>
                </a:solidFill>
              </a:rPr>
              <a:t>The Priority</a:t>
            </a:r>
          </a:p>
        </p:txBody>
      </p:sp>
      <p:sp>
        <p:nvSpPr>
          <p:cNvPr id="3" name="Oval 2">
            <a:extLst>
              <a:ext uri="{FF2B5EF4-FFF2-40B4-BE49-F238E27FC236}">
                <a16:creationId xmlns:a16="http://schemas.microsoft.com/office/drawing/2014/main" id="{2E2C9CDA-95EF-DA48-A277-9DF675BE93C4}"/>
              </a:ext>
            </a:extLst>
          </p:cNvPr>
          <p:cNvSpPr/>
          <p:nvPr/>
        </p:nvSpPr>
        <p:spPr>
          <a:xfrm>
            <a:off x="4635061" y="3016469"/>
            <a:ext cx="1797269" cy="1030014"/>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0-13 Points </a:t>
            </a:r>
          </a:p>
          <a:p>
            <a:r>
              <a:rPr lang="en-US" b="1" dirty="0">
                <a:solidFill>
                  <a:schemeClr val="bg1"/>
                </a:solidFill>
              </a:rPr>
              <a:t>      "A"</a:t>
            </a:r>
          </a:p>
        </p:txBody>
      </p:sp>
      <p:sp>
        <p:nvSpPr>
          <p:cNvPr id="4" name="Oval 3">
            <a:extLst>
              <a:ext uri="{FF2B5EF4-FFF2-40B4-BE49-F238E27FC236}">
                <a16:creationId xmlns:a16="http://schemas.microsoft.com/office/drawing/2014/main" id="{DFCD6F0F-23F1-9D41-8760-576C61136784}"/>
              </a:ext>
            </a:extLst>
          </p:cNvPr>
          <p:cNvSpPr/>
          <p:nvPr/>
        </p:nvSpPr>
        <p:spPr>
          <a:xfrm>
            <a:off x="2435970" y="4185034"/>
            <a:ext cx="1797269" cy="103001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14-27 Points</a:t>
            </a:r>
          </a:p>
          <a:p>
            <a:r>
              <a:rPr lang="en-US" sz="1600" b="1" dirty="0">
                <a:solidFill>
                  <a:schemeClr val="bg1"/>
                </a:solidFill>
              </a:rPr>
              <a:t>     "B"</a:t>
            </a:r>
          </a:p>
        </p:txBody>
      </p:sp>
      <p:sp>
        <p:nvSpPr>
          <p:cNvPr id="5" name="Oval 4">
            <a:extLst>
              <a:ext uri="{FF2B5EF4-FFF2-40B4-BE49-F238E27FC236}">
                <a16:creationId xmlns:a16="http://schemas.microsoft.com/office/drawing/2014/main" id="{E908D49B-DE60-6941-B29C-BC9E0CFAB99E}"/>
              </a:ext>
            </a:extLst>
          </p:cNvPr>
          <p:cNvSpPr/>
          <p:nvPr/>
        </p:nvSpPr>
        <p:spPr>
          <a:xfrm>
            <a:off x="6910551" y="4156841"/>
            <a:ext cx="1797269" cy="10300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28+ Points</a:t>
            </a:r>
          </a:p>
          <a:p>
            <a:r>
              <a:rPr lang="en-US" b="1" dirty="0">
                <a:solidFill>
                  <a:schemeClr val="bg1"/>
                </a:solidFill>
              </a:rPr>
              <a:t>    </a:t>
            </a:r>
            <a:r>
              <a:rPr lang="en-US" dirty="0">
                <a:solidFill>
                  <a:schemeClr val="bg1"/>
                </a:solidFill>
              </a:rPr>
              <a:t> "</a:t>
            </a:r>
            <a:r>
              <a:rPr lang="en-US" b="1" dirty="0">
                <a:solidFill>
                  <a:schemeClr val="bg1"/>
                </a:solidFill>
              </a:rPr>
              <a:t>C</a:t>
            </a:r>
            <a:r>
              <a:rPr lang="en-US" dirty="0">
                <a:solidFill>
                  <a:schemeClr val="bg1"/>
                </a:solidFill>
              </a:rPr>
              <a:t>"</a:t>
            </a:r>
          </a:p>
        </p:txBody>
      </p:sp>
      <p:cxnSp>
        <p:nvCxnSpPr>
          <p:cNvPr id="23" name="Straight Arrow Connector 22">
            <a:extLst>
              <a:ext uri="{FF2B5EF4-FFF2-40B4-BE49-F238E27FC236}">
                <a16:creationId xmlns:a16="http://schemas.microsoft.com/office/drawing/2014/main" id="{8ECC1561-E0F1-6247-A81E-C5A77D2C9B62}"/>
              </a:ext>
            </a:extLst>
          </p:cNvPr>
          <p:cNvCxnSpPr>
            <a:cxnSpLocks/>
            <a:endCxn id="5" idx="1"/>
          </p:cNvCxnSpPr>
          <p:nvPr/>
        </p:nvCxnSpPr>
        <p:spPr>
          <a:xfrm>
            <a:off x="6325845" y="3794669"/>
            <a:ext cx="847910" cy="513014"/>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EF4810A-C4CF-B644-B612-2B67DCF00964}"/>
              </a:ext>
            </a:extLst>
          </p:cNvPr>
          <p:cNvCxnSpPr>
            <a:cxnSpLocks/>
          </p:cNvCxnSpPr>
          <p:nvPr/>
        </p:nvCxnSpPr>
        <p:spPr>
          <a:xfrm flipV="1">
            <a:off x="4047113" y="5076088"/>
            <a:ext cx="3126642" cy="45513"/>
          </a:xfrm>
          <a:prstGeom prst="straightConnector1">
            <a:avLst/>
          </a:prstGeom>
          <a:ln w="889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BAAE6AB-0F97-B94A-AFD6-406F4351A8B0}"/>
              </a:ext>
            </a:extLst>
          </p:cNvPr>
          <p:cNvCxnSpPr>
            <a:endCxn id="3" idx="5"/>
          </p:cNvCxnSpPr>
          <p:nvPr/>
        </p:nvCxnSpPr>
        <p:spPr>
          <a:xfrm flipH="1">
            <a:off x="6169126" y="3844158"/>
            <a:ext cx="88799" cy="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670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01B6-E2E2-254D-8A12-57D4B2F04C6D}"/>
              </a:ext>
            </a:extLst>
          </p:cNvPr>
          <p:cNvSpPr>
            <a:spLocks noGrp="1"/>
          </p:cNvSpPr>
          <p:nvPr>
            <p:ph type="title"/>
          </p:nvPr>
        </p:nvSpPr>
        <p:spPr>
          <a:xfrm>
            <a:off x="1295402" y="982132"/>
            <a:ext cx="9601196" cy="1303867"/>
          </a:xfrm>
        </p:spPr>
        <p:txBody>
          <a:bodyPr>
            <a:normAutofit fontScale="90000"/>
          </a:bodyPr>
          <a:lstStyle/>
          <a:p>
            <a:r>
              <a:rPr lang="en-US" b="1" dirty="0">
                <a:solidFill>
                  <a:srgbClr val="0070C0"/>
                </a:solidFill>
              </a:rPr>
              <a:t>Data Transformation &amp; Feature Engineering  </a:t>
            </a:r>
          </a:p>
        </p:txBody>
      </p:sp>
      <p:graphicFrame>
        <p:nvGraphicFramePr>
          <p:cNvPr id="5" name="Content Placeholder 2">
            <a:extLst>
              <a:ext uri="{FF2B5EF4-FFF2-40B4-BE49-F238E27FC236}">
                <a16:creationId xmlns:a16="http://schemas.microsoft.com/office/drawing/2014/main" id="{9E51FF6F-9731-4CD0-AA7D-A0665C81F3CC}"/>
              </a:ext>
            </a:extLst>
          </p:cNvPr>
          <p:cNvGraphicFramePr>
            <a:graphicFrameLocks noGrp="1"/>
          </p:cNvGraphicFramePr>
          <p:nvPr>
            <p:ph idx="1"/>
            <p:extLst>
              <p:ext uri="{D42A27DB-BD31-4B8C-83A1-F6EECF244321}">
                <p14:modId xmlns:p14="http://schemas.microsoft.com/office/powerpoint/2010/main" val="4226804566"/>
              </p:ext>
            </p:extLst>
          </p:nvPr>
        </p:nvGraphicFramePr>
        <p:xfrm>
          <a:off x="1295400" y="2675822"/>
          <a:ext cx="10181897" cy="2985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350229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
  <TotalTime>19093</TotalTime>
  <Words>1396</Words>
  <Application>Microsoft Macintosh PowerPoint</Application>
  <PresentationFormat>Widescreen</PresentationFormat>
  <Paragraphs>246</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Cambria Math</vt:lpstr>
      <vt:lpstr>Garamond</vt:lpstr>
      <vt:lpstr>Open Sans Light</vt:lpstr>
      <vt:lpstr>Symbol</vt:lpstr>
      <vt:lpstr>Times New Roman</vt:lpstr>
      <vt:lpstr>Organic</vt:lpstr>
      <vt:lpstr>RESTAU ANALYTICS</vt:lpstr>
      <vt:lpstr>Problem Statement</vt:lpstr>
      <vt:lpstr>Matching the numbers  </vt:lpstr>
      <vt:lpstr>Violation points, Grades and Regulations</vt:lpstr>
      <vt:lpstr>The Data</vt:lpstr>
      <vt:lpstr>Distribution of Scores</vt:lpstr>
      <vt:lpstr>The Math behind: Markov Chain</vt:lpstr>
      <vt:lpstr>The Priority</vt:lpstr>
      <vt:lpstr>Data Transformation &amp; Feature Engineering  </vt:lpstr>
      <vt:lpstr>Raw Data</vt:lpstr>
      <vt:lpstr>Processed Data: Scores features</vt:lpstr>
      <vt:lpstr>The Modeling Process</vt:lpstr>
      <vt:lpstr>Model used</vt:lpstr>
      <vt:lpstr>Error and Model</vt:lpstr>
      <vt:lpstr>The web-app</vt:lpstr>
      <vt:lpstr>PowerPoint Presentation</vt:lpstr>
      <vt:lpstr>Screen Shot 2019-02-17 at 6.49.45 PM</vt:lpstr>
      <vt:lpstr>PowerPoint Presentation</vt:lpstr>
      <vt:lpstr>Conclusions </vt:lpstr>
      <vt:lpstr>About Me</vt:lpstr>
      <vt:lpstr>END</vt:lpstr>
      <vt:lpstr>Appendix</vt:lpstr>
      <vt:lpstr>Mean Squared Errors</vt:lpstr>
      <vt:lpstr>The Algorithm</vt:lpstr>
      <vt:lpstr>Choosing Random Forest</vt:lpstr>
      <vt:lpstr>Distribution of score across restaurants</vt:lpstr>
      <vt:lpstr>Error vs trees in Random Forest</vt:lpstr>
      <vt:lpstr>Predictions intervals </vt:lpstr>
      <vt:lpstr>Grades in Borough</vt:lpstr>
      <vt:lpstr>Most Frequents violations code</vt:lpstr>
      <vt:lpstr>Grades &amp; Restaurants</vt:lpstr>
      <vt:lpstr>The 10th highest violation codes</vt:lpstr>
      <vt:lpstr>Violations </vt:lpstr>
      <vt:lpstr>Reference</vt:lpstr>
      <vt:lpstr>Records</vt:lpstr>
      <vt:lpstr>Inspections Timeframe</vt:lpstr>
      <vt:lpstr>CRITICAL VIOLATION </vt:lpstr>
      <vt:lpstr>Critical violation</vt:lpstr>
      <vt:lpstr>Critical violations </vt:lpstr>
      <vt:lpstr>The methodology part 1</vt:lpstr>
      <vt:lpstr>Methodology part 2</vt:lpstr>
      <vt:lpstr>Methodology part 3</vt:lpstr>
      <vt:lpstr>END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 ANALYTICS</dc:title>
  <dc:creator>dieudonne ouedraogo</dc:creator>
  <cp:lastModifiedBy>dieudonne ouedraogo</cp:lastModifiedBy>
  <cp:revision>128</cp:revision>
  <dcterms:created xsi:type="dcterms:W3CDTF">2019-02-05T02:43:56Z</dcterms:created>
  <dcterms:modified xsi:type="dcterms:W3CDTF">2019-02-18T15:30:05Z</dcterms:modified>
</cp:coreProperties>
</file>